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52" r:id="rId1"/>
    <p:sldMasterId id="2147483856" r:id="rId2"/>
    <p:sldMasterId id="2147483873" r:id="rId3"/>
  </p:sldMasterIdLst>
  <p:notesMasterIdLst>
    <p:notesMasterId r:id="rId50"/>
  </p:notesMasterIdLst>
  <p:handoutMasterIdLst>
    <p:handoutMasterId r:id="rId51"/>
  </p:handoutMasterIdLst>
  <p:sldIdLst>
    <p:sldId id="257" r:id="rId4"/>
    <p:sldId id="364" r:id="rId5"/>
    <p:sldId id="470" r:id="rId6"/>
    <p:sldId id="467" r:id="rId7"/>
    <p:sldId id="468" r:id="rId8"/>
    <p:sldId id="469" r:id="rId9"/>
    <p:sldId id="994" r:id="rId10"/>
    <p:sldId id="479" r:id="rId11"/>
    <p:sldId id="480" r:id="rId12"/>
    <p:sldId id="481" r:id="rId13"/>
    <p:sldId id="482" r:id="rId14"/>
    <p:sldId id="483" r:id="rId15"/>
    <p:sldId id="1000" r:id="rId16"/>
    <p:sldId id="999" r:id="rId17"/>
    <p:sldId id="1007" r:id="rId18"/>
    <p:sldId id="485" r:id="rId19"/>
    <p:sldId id="995" r:id="rId20"/>
    <p:sldId id="491" r:id="rId21"/>
    <p:sldId id="996" r:id="rId22"/>
    <p:sldId id="488" r:id="rId23"/>
    <p:sldId id="1001" r:id="rId24"/>
    <p:sldId id="1002" r:id="rId25"/>
    <p:sldId id="1003" r:id="rId26"/>
    <p:sldId id="1004" r:id="rId27"/>
    <p:sldId id="1006" r:id="rId28"/>
    <p:sldId id="1005" r:id="rId29"/>
    <p:sldId id="490" r:id="rId30"/>
    <p:sldId id="487" r:id="rId31"/>
    <p:sldId id="494" r:id="rId32"/>
    <p:sldId id="489" r:id="rId33"/>
    <p:sldId id="998" r:id="rId34"/>
    <p:sldId id="348" r:id="rId35"/>
    <p:sldId id="486" r:id="rId36"/>
    <p:sldId id="495" r:id="rId37"/>
    <p:sldId id="496" r:id="rId38"/>
    <p:sldId id="497" r:id="rId39"/>
    <p:sldId id="498" r:id="rId40"/>
    <p:sldId id="997" r:id="rId41"/>
    <p:sldId id="501" r:id="rId42"/>
    <p:sldId id="500" r:id="rId43"/>
    <p:sldId id="502" r:id="rId44"/>
    <p:sldId id="503" r:id="rId45"/>
    <p:sldId id="1008" r:id="rId46"/>
    <p:sldId id="1009" r:id="rId47"/>
    <p:sldId id="504" r:id="rId48"/>
    <p:sldId id="505" r:id="rId49"/>
  </p:sldIdLst>
  <p:sldSz cx="9144000" cy="6858000" type="screen4x3"/>
  <p:notesSz cx="6858000" cy="9144000"/>
  <p:custShowLst>
    <p:custShow name="Custom Show 1" id="0">
      <p:sldLst/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Zohaib Iqbal" initials="" lastIdx="1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200"/>
    <a:srgbClr val="2C14DE"/>
    <a:srgbClr val="007EB9"/>
    <a:srgbClr val="007CE2"/>
    <a:srgbClr val="0069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2" autoAdjust="0"/>
    <p:restoredTop sz="95256" autoAdjust="0"/>
  </p:normalViewPr>
  <p:slideViewPr>
    <p:cSldViewPr snapToGrid="0" snapToObjects="1">
      <p:cViewPr varScale="1">
        <p:scale>
          <a:sx n="69" d="100"/>
          <a:sy n="69" d="100"/>
        </p:scale>
        <p:origin x="135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532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commentAuthors" Target="commentAuthor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28062-27E4-8C4A-8648-8FD775CF42EB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69154E-77B1-3F4D-8139-FC1DDEF55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4842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png>
</file>

<file path=ppt/media/image11.png>
</file>

<file path=ppt/media/image14.jpeg>
</file>

<file path=ppt/media/image17.png>
</file>

<file path=ppt/media/image18.png>
</file>

<file path=ppt/media/image2.tiff>
</file>

<file path=ppt/media/image3.png>
</file>

<file path=ppt/media/image4.png>
</file>

<file path=ppt/media/image5.jpeg>
</file>

<file path=ppt/media/image6.tmp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F660F0-2F10-1C44-A944-FE3C6C8A477D}" type="datetimeFigureOut">
              <a:rPr lang="en-US" smtClean="0"/>
              <a:t>6/5/2022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5DB365-6C69-5B43-85B8-1D43CF3895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290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>
            <a:extLst>
              <a:ext uri="{FF2B5EF4-FFF2-40B4-BE49-F238E27FC236}">
                <a16:creationId xmlns:a16="http://schemas.microsoft.com/office/drawing/2014/main" id="{90489D29-8609-41ED-8D48-ADA329E6D5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6E9C01-74EC-4482-B196-17C792C29831}" type="slidenum">
              <a:rPr kumimoji="0" lang="en-US" altLang="en-PK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en-PK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34B0AB67-B2F8-407C-87B8-1560CFDC46F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8" name="Rectangle 3">
            <a:extLst>
              <a:ext uri="{FF2B5EF4-FFF2-40B4-BE49-F238E27FC236}">
                <a16:creationId xmlns:a16="http://schemas.microsoft.com/office/drawing/2014/main" id="{AE1D34D0-91AF-41C1-B6A6-618A785BDF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fr-FR" altLang="en-PK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1F75E0C-E0F1-4C58-8E45-2B5299FBF35D}" type="slidenum">
              <a:rPr kumimoji="0" lang="en-US" altLang="en-US"/>
              <a:pPr>
                <a:spcBef>
                  <a:spcPct val="0"/>
                </a:spcBef>
              </a:pPr>
              <a:t>30</a:t>
            </a:fld>
            <a:endParaRPr kumimoji="0" lang="en-US" alt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>
                <a:latin typeface="Times New Roman" panose="02020603050405020304" pitchFamily="18" charset="0"/>
              </a:rPr>
              <a:t>See inheritance5.h and pr15-03.cpp</a:t>
            </a:r>
          </a:p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7020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Object Oriented Analyis &amp; Design - Fawad Ali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C832EF-FBF9-4A3C-9E79-E7CF53EDF2D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6425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5FC15-40B4-45E5-86AE-2E64D22F0C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146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6932F72-39BC-4D02-87BF-ABD9931E84B1}" type="slidenum">
              <a:rPr lang="en-US" sz="1200"/>
              <a:pPr eaLnBrk="1" hangingPunct="1"/>
              <a:t>39</a:t>
            </a:fld>
            <a:endParaRPr lang="en-US" sz="120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164405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6932F72-39BC-4D02-87BF-ABD9931E84B1}" type="slidenum">
              <a:rPr lang="en-US" sz="1200"/>
              <a:pPr eaLnBrk="1" hangingPunct="1"/>
              <a:t>40</a:t>
            </a:fld>
            <a:endParaRPr lang="en-US" sz="120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8760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D72A3B13-CE42-4CAA-8D96-7CD32E1AE8F4}" type="slidenum">
              <a:rPr lang="en-US" sz="1200"/>
              <a:pPr eaLnBrk="1" hangingPunct="1"/>
              <a:t>41</a:t>
            </a:fld>
            <a:endParaRPr lang="en-US" sz="1200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309200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7CAF92F-70DA-4D05-9316-5123B11F592C}" type="slidenum">
              <a:rPr lang="en-US" sz="1200"/>
              <a:pPr eaLnBrk="1" hangingPunct="1"/>
              <a:t>42</a:t>
            </a:fld>
            <a:endParaRPr lang="en-US" sz="1200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82725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7CAF92F-70DA-4D05-9316-5123B11F592C}" type="slidenum">
              <a:rPr lang="en-US" sz="1200"/>
              <a:pPr eaLnBrk="1" hangingPunct="1"/>
              <a:t>43</a:t>
            </a:fld>
            <a:endParaRPr lang="en-US" sz="1200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788543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7CAF92F-70DA-4D05-9316-5123B11F592C}" type="slidenum">
              <a:rPr lang="en-US" sz="1200"/>
              <a:pPr eaLnBrk="1" hangingPunct="1"/>
              <a:t>44</a:t>
            </a:fld>
            <a:endParaRPr lang="en-US" sz="1200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128024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92AEA542-581B-4DFB-B14D-9AF0DE639B94}" type="slidenum">
              <a:rPr lang="en-US" sz="1200"/>
              <a:pPr eaLnBrk="1" hangingPunct="1"/>
              <a:t>45</a:t>
            </a:fld>
            <a:endParaRPr lang="en-US" sz="120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3408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Object Oriented Analyis &amp; Design - Fawad Ali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C832EF-FBF9-4A3C-9E79-E7CF53EDF2D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163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C8421764-632C-4F1F-B803-98B98E0B5536}" type="slidenum">
              <a:rPr lang="en-US" sz="1200"/>
              <a:pPr eaLnBrk="1" hangingPunct="1"/>
              <a:t>46</a:t>
            </a:fld>
            <a:endParaRPr lang="en-US" sz="1200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474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3A546DDA-69A2-4693-A909-A36A5774E498}" type="slidenum">
              <a:rPr lang="en-US" sz="1200"/>
              <a:pPr eaLnBrk="1" hangingPunct="1"/>
              <a:t>11</a:t>
            </a:fld>
            <a:endParaRPr lang="en-US" sz="1200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110364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base class pointer can point to a derived class object, but we can only access base class member or virtual functions using the base class pointer because object slicing happens when a derived class object is assigned to a base class object. Additional attributes of a derived class object are sliced off to form the base class object.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5FC15-40B4-45E5-86AE-2E64D22F0C3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77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A06D30B9-70D8-4FA6-8DCF-76C3B0C92AC3}" type="slidenum">
              <a:rPr lang="en-US" sz="1200"/>
              <a:pPr eaLnBrk="1" hangingPunct="1"/>
              <a:t>16</a:t>
            </a:fld>
            <a:endParaRPr lang="en-US" sz="1200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FR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5532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1F75E0C-E0F1-4C58-8E45-2B5299FBF35D}" type="slidenum">
              <a:rPr kumimoji="0" lang="en-US" altLang="en-US"/>
              <a:pPr>
                <a:spcBef>
                  <a:spcPct val="0"/>
                </a:spcBef>
              </a:pPr>
              <a:t>18</a:t>
            </a:fld>
            <a:endParaRPr kumimoji="0" lang="en-US" alt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>
                <a:latin typeface="Times New Roman" panose="02020603050405020304" pitchFamily="18" charset="0"/>
              </a:rPr>
              <a:t>See inheritance5.h and pr15-03.cpp</a:t>
            </a:r>
          </a:p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903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1F75E0C-E0F1-4C58-8E45-2B5299FBF35D}" type="slidenum">
              <a:rPr kumimoji="0" lang="en-US" altLang="en-US"/>
              <a:pPr>
                <a:spcBef>
                  <a:spcPct val="0"/>
                </a:spcBef>
              </a:pPr>
              <a:t>19</a:t>
            </a:fld>
            <a:endParaRPr kumimoji="0" lang="en-US" alt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>
                <a:latin typeface="Times New Roman" panose="02020603050405020304" pitchFamily="18" charset="0"/>
              </a:rPr>
              <a:t>See inheritance5.h and pr15-03.cpp</a:t>
            </a:r>
          </a:p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562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1F75E0C-E0F1-4C58-8E45-2B5299FBF35D}" type="slidenum">
              <a:rPr kumimoji="0" lang="en-US" altLang="en-US"/>
              <a:pPr>
                <a:spcBef>
                  <a:spcPct val="0"/>
                </a:spcBef>
              </a:pPr>
              <a:t>27</a:t>
            </a:fld>
            <a:endParaRPr kumimoji="0" lang="en-US" alt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>
                <a:latin typeface="Times New Roman" panose="02020603050405020304" pitchFamily="18" charset="0"/>
              </a:rPr>
              <a:t>See inheritance5.h and pr15-03.cpp</a:t>
            </a:r>
          </a:p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8161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BC025C1-EB0A-43C2-8C9D-B68E5F06B7AA}" type="slidenum">
              <a:rPr kumimoji="0" lang="en-US" altLang="en-US"/>
              <a:pPr>
                <a:spcBef>
                  <a:spcPct val="0"/>
                </a:spcBef>
              </a:pPr>
              <a:t>29</a:t>
            </a:fld>
            <a:endParaRPr kumimoji="0" lang="en-US" altLang="en-US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665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37168" y="0"/>
            <a:ext cx="9181167" cy="6857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648633" y="2042275"/>
            <a:ext cx="7772400" cy="14700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Untertitel 2"/>
          <p:cNvSpPr>
            <a:spLocks noGrp="1"/>
          </p:cNvSpPr>
          <p:nvPr>
            <p:ph type="subTitle" idx="1"/>
          </p:nvPr>
        </p:nvSpPr>
        <p:spPr>
          <a:xfrm>
            <a:off x="2558716" y="3933699"/>
            <a:ext cx="6400800" cy="1752600"/>
          </a:xfrm>
        </p:spPr>
        <p:txBody>
          <a:bodyPr>
            <a:normAutofit/>
          </a:bodyPr>
          <a:lstStyle>
            <a:lvl1pPr marL="0" indent="0" algn="r">
              <a:buNone/>
              <a:defRPr sz="1600"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41786" y="5704389"/>
            <a:ext cx="1062970" cy="85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353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262456" y="64008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84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262456" y="64008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98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262456" y="64008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0608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262456" y="64008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71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262456" y="64008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556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495800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EEC2A04A-DAF5-6D4C-9D4C-E206767FB7A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987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71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24300"/>
            <a:ext cx="4038600" cy="2171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A251B781-19CC-8848-B2F0-1E58C75B1AF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859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37168" y="0"/>
            <a:ext cx="9181167" cy="6857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648633" y="2042275"/>
            <a:ext cx="7772400" cy="14700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Untertitel 2"/>
          <p:cNvSpPr>
            <a:spLocks noGrp="1"/>
          </p:cNvSpPr>
          <p:nvPr>
            <p:ph type="subTitle" idx="1"/>
          </p:nvPr>
        </p:nvSpPr>
        <p:spPr>
          <a:xfrm>
            <a:off x="2558716" y="3933699"/>
            <a:ext cx="6400800" cy="1752600"/>
          </a:xfrm>
        </p:spPr>
        <p:txBody>
          <a:bodyPr>
            <a:normAutofit/>
          </a:bodyPr>
          <a:lstStyle>
            <a:lvl1pPr marL="0" indent="0" algn="r">
              <a:buNone/>
              <a:defRPr sz="1600"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41786" y="5704389"/>
            <a:ext cx="1062970" cy="85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5363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3213"/>
            <a:ext cx="8226669" cy="829733"/>
          </a:xfrm>
        </p:spPr>
        <p:txBody>
          <a:bodyPr>
            <a:normAutofit/>
          </a:bodyPr>
          <a:lstStyle>
            <a:lvl1pPr algn="l"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0054"/>
            <a:ext cx="8299938" cy="5108331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1D72217-C5AC-4E6B-AEBB-CAB6DC98C0B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xfrm>
            <a:off x="8027377" y="6419106"/>
            <a:ext cx="729761" cy="318524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fld id="{4E64EF48-182C-7C47-A231-DEA5E3B0FF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98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2CBD0-4E8A-462D-9424-859647FC3E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333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3213"/>
            <a:ext cx="8226669" cy="829733"/>
          </a:xfrm>
        </p:spPr>
        <p:txBody>
          <a:bodyPr>
            <a:normAutofit/>
          </a:bodyPr>
          <a:lstStyle>
            <a:lvl1pPr algn="l"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0054"/>
            <a:ext cx="8299938" cy="5108331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1D72217-C5AC-4E6B-AEBB-CAB6DC98C0B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xfrm>
            <a:off x="8027377" y="6419106"/>
            <a:ext cx="729761" cy="318524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fld id="{4E64EF48-182C-7C47-A231-DEA5E3B0FF2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7398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2CBD0-4E8A-462D-9424-859647FC3E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8826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2CBD0-4E8A-462D-9424-859647FC3E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883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2CBD0-4E8A-462D-9424-859647FC3E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19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e Placeholder 3"/>
          <p:cNvSpPr>
            <a:spLocks noGrp="1" noChangeArrowheads="1"/>
          </p:cNvSpPr>
          <p:nvPr>
            <p:ph type="dt" sz="half" idx="10"/>
          </p:nvPr>
        </p:nvSpPr>
        <p:spPr>
          <a:xfrm>
            <a:off x="228600" y="6248400"/>
            <a:ext cx="2209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800" b="0">
                <a:solidFill>
                  <a:srgbClr val="FFFFFF"/>
                </a:solidFill>
                <a:latin typeface="Arial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541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200"/>
            </a:lvl1pPr>
            <a:lvl2pPr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262456" y="64008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17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262456" y="64008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407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262456" y="64008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622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262456" y="64008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303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262456" y="6400800"/>
            <a:ext cx="5334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Arial" charset="0"/>
              </a:defRPr>
            </a:lvl1pPr>
          </a:lstStyle>
          <a:p>
            <a:fld id="{BA28652E-AACC-B249-B75B-9215B21BC2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65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image" Target="../media/image2.tiff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37EBE-FB8C-E847-8A31-370C34F2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93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71" r:id="rId2"/>
    <p:sldLayoutId id="2147483872" r:id="rId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62456" y="84677"/>
            <a:ext cx="8525944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2456" y="1456266"/>
            <a:ext cx="8525944" cy="458893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262456" y="6434688"/>
            <a:ext cx="406400" cy="318524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fld id="{4E64EF48-182C-7C47-A231-DEA5E3B0FF2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 bwMode="auto">
          <a:xfrm>
            <a:off x="0" y="6239943"/>
            <a:ext cx="9144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7491997" y="6341776"/>
            <a:ext cx="1296403" cy="44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43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  <p:sldLayoutId id="2147483869" r:id="rId12"/>
    <p:sldLayoutId id="2147483870" r:id="rId13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800">
          <a:solidFill>
            <a:sysClr val="windowText" lastClr="000000"/>
          </a:solidFill>
          <a:latin typeface="Arial"/>
          <a:ea typeface="+mj-ea"/>
          <a:cs typeface="Arial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007EB9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007EB9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007EB9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800">
          <a:solidFill>
            <a:srgbClr val="007EB9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37EBE-FB8C-E847-8A31-370C34F2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47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3">
            <a:extLst>
              <a:ext uri="{FF2B5EF4-FFF2-40B4-BE49-F238E27FC236}">
                <a16:creationId xmlns:a16="http://schemas.microsoft.com/office/drawing/2014/main" id="{B6A10ED0-48C6-4F09-B065-E330F1F7EC1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81000" y="5816602"/>
            <a:ext cx="8599488" cy="1065213"/>
          </a:xfrm>
        </p:spPr>
        <p:txBody>
          <a:bodyPr rtlCol="0">
            <a:normAutofit fontScale="25000" lnSpcReduction="20000"/>
          </a:bodyPr>
          <a:lstStyle/>
          <a:p>
            <a:pPr algn="r">
              <a:lnSpc>
                <a:spcPct val="80000"/>
              </a:lnSpc>
              <a:defRPr/>
            </a:pPr>
            <a:r>
              <a:rPr lang="en-US" sz="2800" b="1" dirty="0"/>
              <a:t>	</a:t>
            </a:r>
          </a:p>
          <a:p>
            <a:pPr algn="r">
              <a:lnSpc>
                <a:spcPct val="80000"/>
              </a:lnSpc>
              <a:defRPr/>
            </a:pPr>
            <a:r>
              <a:rPr lang="en-US" sz="11200" b="1" dirty="0">
                <a:solidFill>
                  <a:schemeClr val="tx1"/>
                </a:solidFill>
              </a:rPr>
              <a:t>Hira Naveed</a:t>
            </a:r>
          </a:p>
          <a:p>
            <a:pPr algn="r">
              <a:lnSpc>
                <a:spcPct val="80000"/>
              </a:lnSpc>
              <a:defRPr/>
            </a:pPr>
            <a:r>
              <a:rPr lang="en-US" sz="7200" dirty="0">
                <a:solidFill>
                  <a:schemeClr val="tx1"/>
                </a:solidFill>
              </a:rPr>
              <a:t>Lecture # 10 Polymorphism</a:t>
            </a:r>
          </a:p>
          <a:p>
            <a:pPr algn="r">
              <a:lnSpc>
                <a:spcPct val="80000"/>
              </a:lnSpc>
              <a:defRPr/>
            </a:pPr>
            <a:endParaRPr lang="en-US" sz="6400" dirty="0">
              <a:solidFill>
                <a:schemeClr val="tx1"/>
              </a:solidFill>
            </a:endParaRPr>
          </a:p>
          <a:p>
            <a:pPr algn="r">
              <a:lnSpc>
                <a:spcPct val="80000"/>
              </a:lnSpc>
              <a:defRPr/>
            </a:pPr>
            <a:r>
              <a:rPr lang="en-US" sz="2800" b="1" dirty="0"/>
              <a:t>		</a:t>
            </a:r>
          </a:p>
        </p:txBody>
      </p:sp>
      <p:sp>
        <p:nvSpPr>
          <p:cNvPr id="40963" name="Rectangle 4">
            <a:extLst>
              <a:ext uri="{FF2B5EF4-FFF2-40B4-BE49-F238E27FC236}">
                <a16:creationId xmlns:a16="http://schemas.microsoft.com/office/drawing/2014/main" id="{32E19D76-1005-4B62-A653-549189A355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5486400"/>
            <a:ext cx="6400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K" altLang="en-PK" sz="2400" b="0" i="0" u="none" strike="noStrike" kern="1200" cap="none" spc="0" normalizeH="0" baseline="0" noProof="0">
              <a:ln>
                <a:noFill/>
              </a:ln>
              <a:solidFill>
                <a:srgbClr val="333399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pic>
        <p:nvPicPr>
          <p:cNvPr id="40964" name="Picture 8">
            <a:extLst>
              <a:ext uri="{FF2B5EF4-FFF2-40B4-BE49-F238E27FC236}">
                <a16:creationId xmlns:a16="http://schemas.microsoft.com/office/drawing/2014/main" id="{97E71CFD-EC0F-4B84-A73D-7C3CFA4BB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6363" y="158752"/>
            <a:ext cx="8302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5" name="Rectangle 3">
            <a:extLst>
              <a:ext uri="{FF2B5EF4-FFF2-40B4-BE49-F238E27FC236}">
                <a16:creationId xmlns:a16="http://schemas.microsoft.com/office/drawing/2014/main" id="{8CF7A891-2018-4F73-820F-7CE5F5B84E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4688" y="244475"/>
            <a:ext cx="5600700" cy="120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-171450" defTabSz="6858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 indent="-171450" defTabSz="6858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28700" indent="-171450" defTabSz="6858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371600" indent="-171450" defTabSz="6858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1828800" indent="-171450" defTabSz="6858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286000" indent="-171450" defTabSz="6858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2743200" indent="-171450" defTabSz="6858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200400" indent="-171450" defTabSz="6858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PK" sz="2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t>National University of Computer 	and Emerging Sciences					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B6AC2A-CFDF-47E1-8F05-1D8F58AEEC14}"/>
              </a:ext>
            </a:extLst>
          </p:cNvPr>
          <p:cNvSpPr/>
          <p:nvPr/>
        </p:nvSpPr>
        <p:spPr>
          <a:xfrm>
            <a:off x="163513" y="5961063"/>
            <a:ext cx="2133600" cy="882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aa-E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0967" name="Picture 13">
            <a:extLst>
              <a:ext uri="{FF2B5EF4-FFF2-40B4-BE49-F238E27FC236}">
                <a16:creationId xmlns:a16="http://schemas.microsoft.com/office/drawing/2014/main" id="{23A662D8-787E-4BA2-AE7A-85EF88994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81" b="10001"/>
          <a:stretch>
            <a:fillRect/>
          </a:stretch>
        </p:blipFill>
        <p:spPr bwMode="auto">
          <a:xfrm>
            <a:off x="0" y="1543050"/>
            <a:ext cx="9144000" cy="4167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8" name="TextBox 6">
            <a:extLst>
              <a:ext uri="{FF2B5EF4-FFF2-40B4-BE49-F238E27FC236}">
                <a16:creationId xmlns:a16="http://schemas.microsoft.com/office/drawing/2014/main" id="{5C012C2E-35CE-4320-827E-CB4621E880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2" y="3627440"/>
            <a:ext cx="1992313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PK" sz="28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  <a:t>Spring 2022</a:t>
            </a:r>
            <a:endParaRPr kumimoji="0" lang="en-PK" altLang="en-PK" sz="28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40969" name="Picture 15">
            <a:extLst>
              <a:ext uri="{FF2B5EF4-FFF2-40B4-BE49-F238E27FC236}">
                <a16:creationId xmlns:a16="http://schemas.microsoft.com/office/drawing/2014/main" id="{7FEBB397-2FE5-4BBA-B3D5-77B6C88F9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8" t="10181" r="30362" b="12383"/>
          <a:stretch>
            <a:fillRect/>
          </a:stretch>
        </p:blipFill>
        <p:spPr bwMode="auto">
          <a:xfrm>
            <a:off x="1600200" y="2343150"/>
            <a:ext cx="1900238" cy="2865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Derived Classes (contd.)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it is allowed for a base class pointer to point to a derived object, the </a:t>
            </a:r>
            <a:r>
              <a:rPr lang="en-US" dirty="0">
                <a:solidFill>
                  <a:srgbClr val="FF0000"/>
                </a:solidFill>
              </a:rPr>
              <a:t>reverse is not true.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</a:rPr>
              <a:t>base</a:t>
            </a:r>
            <a:r>
              <a:rPr lang="en-US" dirty="0"/>
              <a:t> b1;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B050"/>
                </a:solidFill>
              </a:rPr>
              <a:t>derived</a:t>
            </a:r>
            <a:r>
              <a:rPr lang="en-US" dirty="0"/>
              <a:t> *</a:t>
            </a:r>
            <a:r>
              <a:rPr lang="en-US" dirty="0" err="1"/>
              <a:t>pd</a:t>
            </a:r>
            <a:r>
              <a:rPr lang="en-US" dirty="0"/>
              <a:t> = &amp;b1; </a:t>
            </a:r>
            <a:r>
              <a:rPr lang="en-US" b="1" dirty="0">
                <a:solidFill>
                  <a:srgbClr val="FF0000"/>
                </a:solidFill>
              </a:rPr>
              <a:t>// compiler error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8AB237-7234-46B8-80E0-A583D793D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707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Derived Classes (contd.)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Access to members of a class object </a:t>
            </a:r>
            <a:r>
              <a:rPr lang="en-US" dirty="0"/>
              <a:t>is determined by the type of </a:t>
            </a:r>
          </a:p>
          <a:p>
            <a:pPr lvl="1"/>
            <a:r>
              <a:rPr lang="en-US" dirty="0"/>
              <a:t>An object name (i.e., variable, etc.)</a:t>
            </a:r>
          </a:p>
          <a:p>
            <a:pPr lvl="1"/>
            <a:r>
              <a:rPr lang="en-US" dirty="0"/>
              <a:t>A reference to an object</a:t>
            </a:r>
          </a:p>
          <a:p>
            <a:pPr lvl="1"/>
            <a:r>
              <a:rPr lang="en-US" dirty="0"/>
              <a:t>A pointer to an object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63375B-9366-4CAB-9ACD-7A444A8719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043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Derived Classes (contd.)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a </a:t>
            </a:r>
            <a:r>
              <a:rPr lang="en-US" dirty="0">
                <a:solidFill>
                  <a:srgbClr val="0070C0"/>
                </a:solidFill>
              </a:rPr>
              <a:t>base class pointer </a:t>
            </a:r>
            <a:r>
              <a:rPr lang="en-US" dirty="0"/>
              <a:t>(pointing to a derived class object) can access </a:t>
            </a:r>
            <a:r>
              <a:rPr lang="en-US" dirty="0">
                <a:solidFill>
                  <a:srgbClr val="0070C0"/>
                </a:solidFill>
              </a:rPr>
              <a:t>only those members of the derived object that were inherited from the base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This is because the base pointer has knowledge only of the base class.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It knows nothing</a:t>
            </a:r>
            <a:r>
              <a:rPr lang="en-US" dirty="0"/>
              <a:t> about the members added by the derived class.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88DA38-6C69-4FFE-B6BA-B5A938BF6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2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94972-7218-C486-75D0-43B482898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of Base Class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BB5CE-2455-1AC5-B700-C1F22ABA1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"A's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"B's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//pointer of class type A points to 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//object of child class B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* a = &amp;b;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a-&gt;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//calls A's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func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P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4837B-B4CF-62DB-DEB1-160272F55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1B5C67-976C-499A-849C-6547B6F6B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477" y="972946"/>
            <a:ext cx="2152505" cy="81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392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94972-7218-C486-75D0-43B482898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of Base Class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BB5CE-2455-1AC5-B700-C1F22ABA1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"A's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"B's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//reference of class type A refers to 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//object of child class B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&amp; a = b;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a.func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//calls A's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func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P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4837B-B4CF-62DB-DEB1-160272F55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DC6B6-DE8A-F6BE-4CAF-68503254B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477" y="972946"/>
            <a:ext cx="2152505" cy="81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13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94972-7218-C486-75D0-43B482898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of Base Class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BB5CE-2455-1AC5-B700-C1F22ABA1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"A's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 {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"B's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foo() {}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en-PK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//pointer of class type A points to 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//object of child class B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* a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a-&gt;foo(); </a:t>
            </a: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//ERROR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P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4837B-B4CF-62DB-DEB1-160272F55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E29E8B0E-BCDF-AFA8-318D-9CA86CA8413F}"/>
              </a:ext>
            </a:extLst>
          </p:cNvPr>
          <p:cNvSpPr/>
          <p:nvPr/>
        </p:nvSpPr>
        <p:spPr>
          <a:xfrm>
            <a:off x="4932219" y="143213"/>
            <a:ext cx="3931760" cy="2850909"/>
          </a:xfrm>
          <a:prstGeom prst="cloudCallou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Parent class pointer/reference </a:t>
            </a:r>
            <a:r>
              <a:rPr lang="en-US" b="1" dirty="0">
                <a:solidFill>
                  <a:srgbClr val="FF0000"/>
                </a:solidFill>
              </a:rPr>
              <a:t>has NO KNOWLEDGE</a:t>
            </a:r>
            <a:r>
              <a:rPr lang="en-US" dirty="0">
                <a:solidFill>
                  <a:schemeClr val="tx1"/>
                </a:solidFill>
              </a:rPr>
              <a:t> of child class functions</a:t>
            </a:r>
            <a:endParaRPr lang="en-P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692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Summary – Based and Derived Class Pointers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Base-class pointer pointing to base-class object</a:t>
            </a:r>
          </a:p>
          <a:p>
            <a:pPr lvl="1"/>
            <a:r>
              <a:rPr lang="en-US" dirty="0"/>
              <a:t>Straightforward</a:t>
            </a:r>
          </a:p>
          <a:p>
            <a:pPr lvl="1"/>
            <a:endParaRPr lang="en-US" dirty="0"/>
          </a:p>
          <a:p>
            <a:r>
              <a:rPr lang="en-US" dirty="0"/>
              <a:t>Derived-class pointer pointing to derived-class object</a:t>
            </a:r>
          </a:p>
          <a:p>
            <a:pPr lvl="1"/>
            <a:r>
              <a:rPr lang="en-US" dirty="0"/>
              <a:t>Straightforward</a:t>
            </a:r>
          </a:p>
          <a:p>
            <a:pPr lvl="1"/>
            <a:endParaRPr lang="en-US" dirty="0"/>
          </a:p>
          <a:p>
            <a:r>
              <a:rPr lang="en-US" dirty="0"/>
              <a:t>Base-class pointer pointing to derived-class object</a:t>
            </a:r>
          </a:p>
          <a:p>
            <a:pPr lvl="1"/>
            <a:r>
              <a:rPr lang="en-US" dirty="0"/>
              <a:t>Safe</a:t>
            </a:r>
          </a:p>
          <a:p>
            <a:pPr lvl="1"/>
            <a:r>
              <a:rPr lang="en-US" dirty="0"/>
              <a:t>Can access non-virtual methods of only base-class</a:t>
            </a:r>
          </a:p>
          <a:p>
            <a:pPr lvl="1"/>
            <a:r>
              <a:rPr lang="en-US" dirty="0"/>
              <a:t>Can access virtual methods of derived class </a:t>
            </a:r>
          </a:p>
          <a:p>
            <a:pPr lvl="1"/>
            <a:endParaRPr lang="en-US" dirty="0"/>
          </a:p>
          <a:p>
            <a:r>
              <a:rPr lang="en-US" dirty="0"/>
              <a:t>Derived-class pointer pointing to base-class object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Compilation error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96BA64-7CA0-4DE4-9341-4907230F33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202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Dynamic Polymorphism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There is an </a:t>
            </a:r>
            <a:r>
              <a:rPr lang="en-US" dirty="0">
                <a:solidFill>
                  <a:srgbClr val="0070C0"/>
                </a:solidFill>
              </a:rPr>
              <a:t>inheritance hierarchy</a:t>
            </a:r>
          </a:p>
          <a:p>
            <a:endParaRPr lang="en-US" dirty="0"/>
          </a:p>
          <a:p>
            <a:r>
              <a:rPr lang="en-US" dirty="0"/>
              <a:t>There is a pointer/reference of base class type that can point/refer to </a:t>
            </a:r>
            <a:r>
              <a:rPr lang="en-US" dirty="0">
                <a:solidFill>
                  <a:srgbClr val="0070C0"/>
                </a:solidFill>
              </a:rPr>
              <a:t>derived class objects</a:t>
            </a:r>
          </a:p>
          <a:p>
            <a:endParaRPr lang="en-US" b="1" dirty="0"/>
          </a:p>
          <a:p>
            <a:r>
              <a:rPr lang="en-US" dirty="0"/>
              <a:t>There is a pointer of base class type that is used to </a:t>
            </a:r>
            <a:r>
              <a:rPr lang="en-US" dirty="0">
                <a:solidFill>
                  <a:srgbClr val="0070C0"/>
                </a:solidFill>
              </a:rPr>
              <a:t>invoke virtual functions of derived class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The first class that defines a virtual function is the base class of the hierarchy that uses dynamic binding for that function name and signature.</a:t>
            </a:r>
          </a:p>
          <a:p>
            <a:endParaRPr lang="en-US" dirty="0"/>
          </a:p>
          <a:p>
            <a:r>
              <a:rPr lang="en-US" dirty="0"/>
              <a:t>Each of the derived classes in the hierarchy </a:t>
            </a:r>
            <a:r>
              <a:rPr lang="en-US" dirty="0">
                <a:solidFill>
                  <a:srgbClr val="0070C0"/>
                </a:solidFill>
              </a:rPr>
              <a:t>must have a virtual function with same name and signature</a:t>
            </a:r>
            <a:r>
              <a:rPr lang="en-US" dirty="0"/>
              <a:t>. Not an error but needed for dynamic binding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3DAC72-8E65-4EFB-9E83-2ED37F6763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22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Virtual Functions</a:t>
            </a:r>
          </a:p>
        </p:txBody>
      </p:sp>
      <p:sp>
        <p:nvSpPr>
          <p:cNvPr id="29699" name="Rectangle 102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dirty="0"/>
              <a:t>Virtual functions ensure that the correct function is called for an object, </a:t>
            </a:r>
            <a:r>
              <a:rPr lang="en-US" dirty="0">
                <a:solidFill>
                  <a:srgbClr val="0070C0"/>
                </a:solidFill>
              </a:rPr>
              <a:t>regardless of the type of reference (or pointer) used for function call</a:t>
            </a:r>
            <a:endParaRPr lang="en-US" dirty="0"/>
          </a:p>
          <a:p>
            <a:pPr algn="l" fontAlgn="base">
              <a:buFont typeface="Arial" panose="020B0604020202020204" pitchFamily="34" charset="0"/>
              <a:buChar char="•"/>
            </a:pPr>
            <a:endParaRPr lang="en-US" dirty="0"/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dirty="0"/>
              <a:t>They are mainly used to achieve Runtime polymorphism</a:t>
            </a:r>
          </a:p>
          <a:p>
            <a:pPr algn="l" fontAlgn="base">
              <a:buFont typeface="Arial" panose="020B0604020202020204" pitchFamily="34" charset="0"/>
              <a:buChar char="•"/>
            </a:pPr>
            <a:endParaRPr lang="en-US" dirty="0"/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dirty="0"/>
              <a:t>Functions are declared with a virtual keyword in base class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endParaRPr lang="en-US" dirty="0"/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dirty="0"/>
              <a:t>The resolving of function call is done at runtime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C29E9E-5D24-4ED9-BDC6-52DDB5CE1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30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Virtual Functions</a:t>
            </a:r>
          </a:p>
        </p:txBody>
      </p:sp>
      <p:sp>
        <p:nvSpPr>
          <p:cNvPr id="29699" name="Rectangle 102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virtual-ness of an operation is </a:t>
            </a:r>
            <a:r>
              <a:rPr lang="en-US" dirty="0">
                <a:solidFill>
                  <a:srgbClr val="0070C0"/>
                </a:solidFill>
              </a:rPr>
              <a:t>always inherited</a:t>
            </a:r>
          </a:p>
          <a:p>
            <a:endParaRPr lang="en-US" dirty="0"/>
          </a:p>
          <a:p>
            <a:r>
              <a:rPr lang="en-US" dirty="0"/>
              <a:t>If a function is virtual in the base class, it must be virtual in the derived class </a:t>
            </a:r>
          </a:p>
          <a:p>
            <a:endParaRPr lang="en-US" dirty="0"/>
          </a:p>
          <a:p>
            <a:r>
              <a:rPr lang="en-US" dirty="0"/>
              <a:t>Even if the keyword “virtual” not specified (But always use the keyword in children classes for clarity.)</a:t>
            </a:r>
          </a:p>
          <a:p>
            <a:endParaRPr lang="en-US" dirty="0"/>
          </a:p>
          <a:p>
            <a:pPr lvl="1"/>
            <a:r>
              <a:rPr lang="en-US" dirty="0"/>
              <a:t>If no overridden function is provided, </a:t>
            </a:r>
            <a:r>
              <a:rPr lang="en-US" dirty="0">
                <a:solidFill>
                  <a:srgbClr val="0070C0"/>
                </a:solidFill>
              </a:rPr>
              <a:t>the virtual function of base class is used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C29E9E-5D24-4ED9-BDC6-52DDB5CE1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80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120E9-2CD6-2349-AB5D-318C57E37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15409-151C-5E45-89FC-1692DA9B50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10054"/>
            <a:ext cx="8299938" cy="5529658"/>
          </a:xfrm>
        </p:spPr>
        <p:txBody>
          <a:bodyPr>
            <a:normAutofit/>
          </a:bodyPr>
          <a:lstStyle/>
          <a:p>
            <a:r>
              <a:rPr lang="en-US" spc="-4" dirty="0"/>
              <a:t>Combination of two Greek words</a:t>
            </a:r>
          </a:p>
          <a:p>
            <a:pPr marL="457200" lvl="2"/>
            <a:r>
              <a:rPr lang="en-US" sz="2400" spc="-4" dirty="0"/>
              <a:t>Poly (</a:t>
            </a:r>
            <a:r>
              <a:rPr lang="en-US" sz="2400" spc="-4" dirty="0">
                <a:solidFill>
                  <a:srgbClr val="FF0000"/>
                </a:solidFill>
              </a:rPr>
              <a:t>many</a:t>
            </a:r>
            <a:r>
              <a:rPr lang="en-US" sz="2400" spc="-4" dirty="0"/>
              <a:t>) morphism (</a:t>
            </a:r>
            <a:r>
              <a:rPr lang="en-US" sz="2400" spc="-4" dirty="0">
                <a:solidFill>
                  <a:srgbClr val="FF0000"/>
                </a:solidFill>
              </a:rPr>
              <a:t>form</a:t>
            </a:r>
            <a:r>
              <a:rPr lang="en-US" sz="2400" spc="-4" dirty="0"/>
              <a:t>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spc="-4" dirty="0"/>
              <a:t>Water -&gt; Solid, Liquid, Gas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pc="-4" dirty="0"/>
              <a:t>For example, A Person</a:t>
            </a:r>
          </a:p>
          <a:p>
            <a:pPr marL="0" indent="0">
              <a:buNone/>
            </a:pPr>
            <a:endParaRPr lang="en-US" dirty="0"/>
          </a:p>
          <a:p>
            <a:endParaRPr lang="en-US" spc="-5" dirty="0">
              <a:latin typeface="Comic Sans MS"/>
              <a:cs typeface="Comic Sans MS"/>
            </a:endParaRPr>
          </a:p>
          <a:p>
            <a:pPr algn="just"/>
            <a:r>
              <a:rPr lang="en-US" spc="-4" dirty="0"/>
              <a:t>Same person have </a:t>
            </a:r>
            <a:r>
              <a:rPr lang="en-US" spc="-4" dirty="0">
                <a:solidFill>
                  <a:srgbClr val="0070C0"/>
                </a:solidFill>
              </a:rPr>
              <a:t>different behavior </a:t>
            </a:r>
            <a:r>
              <a:rPr lang="en-US" spc="-4" dirty="0"/>
              <a:t>in </a:t>
            </a:r>
            <a:r>
              <a:rPr lang="en-US" spc="-4" dirty="0">
                <a:solidFill>
                  <a:srgbClr val="0070C0"/>
                </a:solidFill>
              </a:rPr>
              <a:t>different situations</a:t>
            </a:r>
            <a:r>
              <a:rPr lang="en-US" spc="-4" dirty="0"/>
              <a:t>. This is called  Polymorphism.</a:t>
            </a:r>
          </a:p>
          <a:p>
            <a:pPr algn="just"/>
            <a:endParaRPr lang="en-US" sz="2000" spc="-4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F6C55F-75B3-0A48-A98C-BB166BCE2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6BD901-9031-D440-B282-046FC316CE5B}"/>
              </a:ext>
            </a:extLst>
          </p:cNvPr>
          <p:cNvCxnSpPr/>
          <p:nvPr/>
        </p:nvCxnSpPr>
        <p:spPr>
          <a:xfrm flipV="1">
            <a:off x="4010891" y="3890372"/>
            <a:ext cx="838200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9653DF8-0DC4-C447-A04A-99BDC746B995}"/>
              </a:ext>
            </a:extLst>
          </p:cNvPr>
          <p:cNvCxnSpPr>
            <a:cxnSpLocks/>
          </p:cNvCxnSpPr>
          <p:nvPr/>
        </p:nvCxnSpPr>
        <p:spPr>
          <a:xfrm flipV="1">
            <a:off x="4010891" y="4129858"/>
            <a:ext cx="838200" cy="76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1FE4E98-B043-F34D-9E59-85A9A2B928FF}"/>
              </a:ext>
            </a:extLst>
          </p:cNvPr>
          <p:cNvCxnSpPr>
            <a:cxnSpLocks/>
          </p:cNvCxnSpPr>
          <p:nvPr/>
        </p:nvCxnSpPr>
        <p:spPr>
          <a:xfrm>
            <a:off x="4010891" y="4216401"/>
            <a:ext cx="838200" cy="190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68DB598-87F1-5740-A6B5-117F30DD77CE}"/>
              </a:ext>
            </a:extLst>
          </p:cNvPr>
          <p:cNvCxnSpPr>
            <a:cxnSpLocks/>
          </p:cNvCxnSpPr>
          <p:nvPr/>
        </p:nvCxnSpPr>
        <p:spPr>
          <a:xfrm>
            <a:off x="4010891" y="4220210"/>
            <a:ext cx="762000" cy="432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06BB092-D48E-D54A-95EB-BF41E420E20F}"/>
              </a:ext>
            </a:extLst>
          </p:cNvPr>
          <p:cNvSpPr txBox="1"/>
          <p:nvPr/>
        </p:nvSpPr>
        <p:spPr>
          <a:xfrm>
            <a:off x="4849091" y="3661224"/>
            <a:ext cx="4267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 shopping mall, behaves like a </a:t>
            </a:r>
            <a:r>
              <a:rPr lang="en-US" sz="1600" dirty="0">
                <a:solidFill>
                  <a:srgbClr val="FF0000"/>
                </a:solidFill>
              </a:rPr>
              <a:t>customer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9FB4B6-DE22-B34A-8AA7-F07878E1A1C8}"/>
              </a:ext>
            </a:extLst>
          </p:cNvPr>
          <p:cNvSpPr txBox="1"/>
          <p:nvPr/>
        </p:nvSpPr>
        <p:spPr>
          <a:xfrm>
            <a:off x="4849091" y="3944529"/>
            <a:ext cx="4267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 metro bus, behaves like a </a:t>
            </a:r>
            <a:r>
              <a:rPr lang="en-US" sz="1600" dirty="0">
                <a:solidFill>
                  <a:srgbClr val="FF0000"/>
                </a:solidFill>
              </a:rPr>
              <a:t>passenger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C47B56-AEE1-6B47-A7DE-470EB2775C69}"/>
              </a:ext>
            </a:extLst>
          </p:cNvPr>
          <p:cNvSpPr txBox="1"/>
          <p:nvPr/>
        </p:nvSpPr>
        <p:spPr>
          <a:xfrm>
            <a:off x="4849091" y="4249329"/>
            <a:ext cx="4267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 university, behaves like a </a:t>
            </a:r>
            <a:r>
              <a:rPr lang="en-US" sz="1600" dirty="0">
                <a:solidFill>
                  <a:srgbClr val="FF0000"/>
                </a:solidFill>
              </a:rPr>
              <a:t>student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898C4A-3FE8-8E4A-8DB6-C76C8C2B5567}"/>
              </a:ext>
            </a:extLst>
          </p:cNvPr>
          <p:cNvSpPr txBox="1"/>
          <p:nvPr/>
        </p:nvSpPr>
        <p:spPr>
          <a:xfrm>
            <a:off x="4849091" y="4559295"/>
            <a:ext cx="4267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 home, behaves like a </a:t>
            </a:r>
            <a:r>
              <a:rPr lang="en-US" sz="1600" dirty="0">
                <a:solidFill>
                  <a:srgbClr val="FF0000"/>
                </a:solidFill>
              </a:rPr>
              <a:t>daughter/son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4D53A2-2EB1-AF0E-46BE-6AE4A22155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86"/>
          <a:stretch/>
        </p:blipFill>
        <p:spPr>
          <a:xfrm>
            <a:off x="5914483" y="1467020"/>
            <a:ext cx="2014821" cy="205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45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function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99D864C-6383-05FA-C754-08C1460A6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altLang="en-US" dirty="0"/>
              <a:t>Declaring a function </a:t>
            </a:r>
            <a:r>
              <a:rPr lang="en-US" altLang="en-US" dirty="0">
                <a:solidFill>
                  <a:srgbClr val="0070C0"/>
                </a:solidFill>
              </a:rPr>
              <a:t>virtual</a:t>
            </a:r>
            <a:r>
              <a:rPr lang="en-US" altLang="en-US" dirty="0"/>
              <a:t> will ensure </a:t>
            </a:r>
            <a:r>
              <a:rPr lang="en-US" altLang="en-US" dirty="0">
                <a:solidFill>
                  <a:srgbClr val="0070C0"/>
                </a:solidFill>
              </a:rPr>
              <a:t>late-binding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0070C0"/>
              </a:solidFill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dirty="0"/>
              <a:t>To declare a function virtual, we use the Keyword virtual: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000" b="1" dirty="0">
              <a:latin typeface="+mj-lt"/>
            </a:endParaRP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	class Shape</a:t>
            </a: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	{</a:t>
            </a: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  	  public:</a:t>
            </a: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 		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</a:rPr>
              <a:t>virtual</a:t>
            </a:r>
            <a:r>
              <a:rPr lang="en-US" sz="2000" b="1" dirty="0">
                <a:latin typeface="Consolas" panose="020B0609020204030204" pitchFamily="49" charset="0"/>
              </a:rPr>
              <a:t> void </a:t>
            </a:r>
            <a:r>
              <a:rPr lang="en-US" sz="2000" b="1" dirty="0" err="1">
                <a:latin typeface="Consolas" panose="020B0609020204030204" pitchFamily="49" charset="0"/>
              </a:rPr>
              <a:t>sayHi</a:t>
            </a:r>
            <a:r>
              <a:rPr lang="en-US" sz="2000" b="1" dirty="0">
                <a:latin typeface="Consolas" panose="020B0609020204030204" pitchFamily="49" charset="0"/>
              </a:rPr>
              <a:t> ()</a:t>
            </a: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 		{ </a:t>
            </a: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     		</a:t>
            </a:r>
            <a:r>
              <a:rPr lang="en-US" sz="2000" b="1" dirty="0" err="1">
                <a:latin typeface="Consolas" panose="020B0609020204030204" pitchFamily="49" charset="0"/>
              </a:rPr>
              <a:t>cout</a:t>
            </a:r>
            <a:r>
              <a:rPr lang="en-US" sz="2000" b="1" dirty="0">
                <a:latin typeface="Consolas" panose="020B0609020204030204" pitchFamily="49" charset="0"/>
              </a:rPr>
              <a:t> &lt;&lt;“Just hi! \n”;</a:t>
            </a: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     		}</a:t>
            </a: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	};</a:t>
            </a:r>
          </a:p>
          <a:p>
            <a:endParaRPr lang="en-PK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EE7BEE-6657-48F0-B315-66290F41D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2538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function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99D864C-6383-05FA-C754-08C1460A6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"A's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{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//automatically virtual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"B's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//pointer of class type A points to 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//object of child class B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* a = &amp;b;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a-&gt;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//calls B's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func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PK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EE7BEE-6657-48F0-B315-66290F41D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8D14D0-DD31-F15D-2226-B16DFD90C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4850" y="843762"/>
            <a:ext cx="2241202" cy="62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807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function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99D864C-6383-05FA-C754-08C1460A6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virtual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"A's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 {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//automatically virtual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	//BUT, parameters don't match base class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()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"B's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//pointer of class type A points to 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//object of child class B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* a = &amp;b;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a-&gt;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//calls A's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func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PK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EE7BEE-6657-48F0-B315-66290F41D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271A8FD7-9E8E-6381-3592-094900B97C75}"/>
              </a:ext>
            </a:extLst>
          </p:cNvPr>
          <p:cNvSpPr/>
          <p:nvPr/>
        </p:nvSpPr>
        <p:spPr>
          <a:xfrm>
            <a:off x="4932219" y="143213"/>
            <a:ext cx="3931760" cy="2850909"/>
          </a:xfrm>
          <a:prstGeom prst="cloudCallou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Overridden function parameters in derived class </a:t>
            </a:r>
            <a:r>
              <a:rPr lang="en-US" b="1" dirty="0">
                <a:solidFill>
                  <a:srgbClr val="FF0000"/>
                </a:solidFill>
              </a:rPr>
              <a:t>must be same as base class</a:t>
            </a:r>
            <a:r>
              <a:rPr lang="en-US" dirty="0">
                <a:solidFill>
                  <a:schemeClr val="tx1"/>
                </a:solidFill>
              </a:rPr>
              <a:t>, otherwise base class </a:t>
            </a:r>
            <a:r>
              <a:rPr lang="en-US" dirty="0" err="1">
                <a:solidFill>
                  <a:schemeClr val="tx1"/>
                </a:solidFill>
              </a:rPr>
              <a:t>func</a:t>
            </a:r>
            <a:r>
              <a:rPr lang="en-US" dirty="0">
                <a:solidFill>
                  <a:schemeClr val="tx1"/>
                </a:solidFill>
              </a:rPr>
              <a:t> will be called</a:t>
            </a:r>
            <a:endParaRPr lang="en-PK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BC07E4-823B-CE59-F142-FBF52D88E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477" y="5195217"/>
            <a:ext cx="2152505" cy="81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5215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function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99D864C-6383-05FA-C754-08C1460A6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virtual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"A's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//automatically virtual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	//use override keyword to ensure parameters match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"B's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//pointer of class type A points to 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//object of child class B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* a = &amp;b;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a-&gt;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//calls B's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func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PK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EE7BEE-6657-48F0-B315-66290F41D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7E694AB2-EAB2-DB81-ED00-BE74D46A43C7}"/>
              </a:ext>
            </a:extLst>
          </p:cNvPr>
          <p:cNvSpPr/>
          <p:nvPr/>
        </p:nvSpPr>
        <p:spPr>
          <a:xfrm>
            <a:off x="5500255" y="535812"/>
            <a:ext cx="3003506" cy="1547042"/>
          </a:xfrm>
          <a:prstGeom prst="cloudCallou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Override</a:t>
            </a:r>
            <a:r>
              <a:rPr lang="en-US" dirty="0">
                <a:solidFill>
                  <a:schemeClr val="tx1"/>
                </a:solidFill>
              </a:rPr>
              <a:t> keyword</a:t>
            </a:r>
            <a:endParaRPr lang="en-PK" dirty="0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B5D5518-51FA-031D-0E86-63FE4D5F5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667" y="5489009"/>
            <a:ext cx="2241202" cy="62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4254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Virtual function with Multilevel Inheritance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99D864C-6383-05FA-C754-08C1460A6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931" y="706581"/>
            <a:ext cx="8299938" cy="66224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	virtual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"A's </a:t>
            </a:r>
            <a:r>
              <a:rPr lang="en-US" sz="14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//automatically virtual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		//use override keyword to ensure parameters match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"B's </a:t>
            </a:r>
            <a:r>
              <a:rPr lang="en-US" sz="14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: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//automatically virtual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		//use override keyword to ensure parameters match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"C's </a:t>
            </a:r>
            <a:r>
              <a:rPr lang="en-US" sz="14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	//pointer of class type A points to 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	//object of grandchild class C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	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* a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 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a-&gt;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//calls C's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func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PK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PK" sz="1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EE7BEE-6657-48F0-B315-66290F41D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7E4F2A-6301-0819-8D39-D176BBF06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2357" y="5764678"/>
            <a:ext cx="1701512" cy="65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3404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Virtual function with Multilevel Inheritance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99D864C-6383-05FA-C754-08C1460A6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virtual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"A's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//automatically virtual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	//use override keyword to ensure parameters match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"B's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//pointer of class type A points to 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//object of grandchild class C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* a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a-&gt;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//calls B's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func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PK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EE7BEE-6657-48F0-B315-66290F41D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F8841E50-1B0C-CF73-182E-0EEDB7554FC3}"/>
              </a:ext>
            </a:extLst>
          </p:cNvPr>
          <p:cNvSpPr/>
          <p:nvPr/>
        </p:nvSpPr>
        <p:spPr>
          <a:xfrm>
            <a:off x="5347854" y="932815"/>
            <a:ext cx="3643745" cy="2193533"/>
          </a:xfrm>
          <a:prstGeom prst="cloudCallou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Class C </a:t>
            </a:r>
            <a:r>
              <a:rPr lang="en-US" b="1" dirty="0">
                <a:solidFill>
                  <a:srgbClr val="FF0000"/>
                </a:solidFill>
              </a:rPr>
              <a:t>does not override </a:t>
            </a:r>
            <a:r>
              <a:rPr lang="en-US" b="1" dirty="0" err="1">
                <a:solidFill>
                  <a:srgbClr val="FF0000"/>
                </a:solidFill>
              </a:rPr>
              <a:t>func</a:t>
            </a:r>
            <a:r>
              <a:rPr lang="en-US" b="1" dirty="0">
                <a:solidFill>
                  <a:srgbClr val="FF0000"/>
                </a:solidFill>
              </a:rPr>
              <a:t>()</a:t>
            </a:r>
            <a:r>
              <a:rPr lang="en-US" b="1" dirty="0">
                <a:solidFill>
                  <a:schemeClr val="tx1"/>
                </a:solidFill>
              </a:rPr>
              <a:t>, if parent of class C has </a:t>
            </a:r>
            <a:r>
              <a:rPr lang="en-US" b="1" dirty="0" err="1">
                <a:solidFill>
                  <a:schemeClr val="tx1"/>
                </a:solidFill>
              </a:rPr>
              <a:t>func</a:t>
            </a:r>
            <a:r>
              <a:rPr lang="en-US" b="1" dirty="0">
                <a:solidFill>
                  <a:schemeClr val="tx1"/>
                </a:solidFill>
              </a:rPr>
              <a:t>(), that one is executed</a:t>
            </a:r>
            <a:endParaRPr lang="en-PK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B9DA3B-434C-ACB8-E243-2B56BE0AC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667" y="5489009"/>
            <a:ext cx="2241202" cy="62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943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Virtual function with Multilevel Inheritance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99D864C-6383-05FA-C754-08C1460A6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virtual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"A's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{};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//pointer of class type A points to 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//object of grandchild class C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* a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a-&gt;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//calls A's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func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PK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EE7BEE-6657-48F0-B315-66290F41D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F8841E50-1B0C-CF73-182E-0EEDB7554FC3}"/>
              </a:ext>
            </a:extLst>
          </p:cNvPr>
          <p:cNvSpPr/>
          <p:nvPr/>
        </p:nvSpPr>
        <p:spPr>
          <a:xfrm>
            <a:off x="5347854" y="932815"/>
            <a:ext cx="3643745" cy="2193533"/>
          </a:xfrm>
          <a:prstGeom prst="cloudCallou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Class C does not override </a:t>
            </a:r>
            <a:r>
              <a:rPr lang="en-US" b="1" dirty="0" err="1">
                <a:solidFill>
                  <a:schemeClr val="tx1"/>
                </a:solidFill>
              </a:rPr>
              <a:t>func</a:t>
            </a:r>
            <a:r>
              <a:rPr lang="en-US" b="1" dirty="0">
                <a:solidFill>
                  <a:schemeClr val="tx1"/>
                </a:solidFill>
              </a:rPr>
              <a:t>(), class B also does not override </a:t>
            </a:r>
            <a:r>
              <a:rPr lang="en-US" b="1" dirty="0" err="1">
                <a:solidFill>
                  <a:schemeClr val="tx1"/>
                </a:solidFill>
              </a:rPr>
              <a:t>func</a:t>
            </a:r>
            <a:r>
              <a:rPr lang="en-US" b="1" dirty="0">
                <a:solidFill>
                  <a:schemeClr val="tx1"/>
                </a:solidFill>
              </a:rPr>
              <a:t>(),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A’s </a:t>
            </a:r>
            <a:r>
              <a:rPr lang="en-US" b="1" dirty="0" err="1">
                <a:solidFill>
                  <a:schemeClr val="tx1"/>
                </a:solidFill>
              </a:rPr>
              <a:t>func</a:t>
            </a:r>
            <a:r>
              <a:rPr lang="en-US" b="1" dirty="0">
                <a:solidFill>
                  <a:schemeClr val="tx1"/>
                </a:solidFill>
              </a:rPr>
              <a:t> is executed</a:t>
            </a:r>
            <a:endParaRPr lang="en-PK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9BF377-6D0C-1047-BB50-D33F413C3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477" y="5195217"/>
            <a:ext cx="2152505" cy="81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7567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Virtual Functions</a:t>
            </a:r>
          </a:p>
        </p:txBody>
      </p:sp>
      <p:sp>
        <p:nvSpPr>
          <p:cNvPr id="29699" name="Rectangle 1027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the member function definition is out-of-line, the keyword virtual </a:t>
            </a:r>
            <a:r>
              <a:rPr lang="en-US" dirty="0">
                <a:solidFill>
                  <a:srgbClr val="0070C0"/>
                </a:solidFill>
              </a:rPr>
              <a:t>must not be specified again</a:t>
            </a:r>
            <a:r>
              <a:rPr lang="en-US" dirty="0"/>
              <a:t>.</a:t>
            </a:r>
            <a:r>
              <a:rPr lang="en-US" altLang="en-US" dirty="0"/>
              <a:t>  </a:t>
            </a:r>
          </a:p>
          <a:p>
            <a:endParaRPr lang="en-US" alt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Virtual functions </a:t>
            </a:r>
            <a:r>
              <a:rPr lang="en-US" dirty="0">
                <a:solidFill>
                  <a:srgbClr val="FF0000"/>
                </a:solidFill>
              </a:rPr>
              <a:t>can not be stand-alone </a:t>
            </a:r>
            <a:r>
              <a:rPr lang="en-US" dirty="0"/>
              <a:t>or </a:t>
            </a:r>
            <a:r>
              <a:rPr lang="en-US" dirty="0">
                <a:solidFill>
                  <a:srgbClr val="FF0000"/>
                </a:solidFill>
              </a:rPr>
              <a:t>static functions</a:t>
            </a:r>
            <a:endParaRPr lang="en-US" dirty="0"/>
          </a:p>
          <a:p>
            <a:endParaRPr lang="en-US" dirty="0"/>
          </a:p>
          <a:p>
            <a:r>
              <a:rPr lang="en-US" dirty="0"/>
              <a:t>A destructor can be virtual but a constructor cannot</a:t>
            </a:r>
            <a:endParaRPr lang="en-US" altLang="en-US" dirty="0"/>
          </a:p>
          <a:p>
            <a:endParaRPr lang="en-US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7B37C5-605E-4E1E-9043-BC6B7ED62B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337417"/>
            <a:ext cx="4901214" cy="218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78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495300" y="0"/>
            <a:ext cx="8153400" cy="997171"/>
          </a:xfrm>
        </p:spPr>
        <p:txBody>
          <a:bodyPr/>
          <a:lstStyle/>
          <a:p>
            <a:r>
              <a:rPr lang="en-US" dirty="0"/>
              <a:t>Virtual Functions based Shapes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65" y="997171"/>
            <a:ext cx="6071358" cy="583209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FEF0A5-60D7-4A7E-B35F-6FF15A368C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3991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120370"/>
            <a:ext cx="8153400" cy="899749"/>
          </a:xfrm>
        </p:spPr>
        <p:txBody>
          <a:bodyPr/>
          <a:lstStyle/>
          <a:p>
            <a:pPr eaLnBrk="1" hangingPunct="1"/>
            <a:r>
              <a:rPr lang="en-US" altLang="en-US" dirty="0"/>
              <a:t>Virtual Functions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>
          <a:xfrm>
            <a:off x="386862" y="1066800"/>
            <a:ext cx="8304377" cy="5352306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800" b="1" u="sng" dirty="0"/>
              <a:t>How to declare a member function virtual: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b="1" u="sng" dirty="0"/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class Animal{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 	public:</a:t>
            </a:r>
            <a:r>
              <a:rPr lang="en-US" altLang="en-US" sz="2400" b="1" dirty="0"/>
              <a:t>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		</a:t>
            </a:r>
            <a:r>
              <a:rPr lang="en-US" altLang="en-US" sz="2400" b="1" dirty="0">
                <a:solidFill>
                  <a:srgbClr val="FF0000"/>
                </a:solidFill>
                <a:latin typeface="Courier New" panose="02070309020205020404" pitchFamily="49" charset="0"/>
              </a:rPr>
              <a:t>virtual</a:t>
            </a:r>
            <a:r>
              <a:rPr lang="en-US" altLang="en-US" sz="2400" b="1" dirty="0"/>
              <a:t> </a:t>
            </a:r>
            <a:r>
              <a:rPr lang="en-US" altLang="en-US" sz="2400" b="1" dirty="0">
                <a:latin typeface="Courier New" panose="02070309020205020404" pitchFamily="49" charset="0"/>
              </a:rPr>
              <a:t>void</a:t>
            </a:r>
            <a:r>
              <a:rPr lang="en-US" altLang="en-US" sz="2400" b="1" dirty="0"/>
              <a:t> </a:t>
            </a:r>
            <a:r>
              <a:rPr lang="en-US" altLang="en-US" sz="2400" b="1" dirty="0">
                <a:latin typeface="Courier New" panose="02070309020205020404" pitchFamily="49" charset="0"/>
              </a:rPr>
              <a:t>id(){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cout</a:t>
            </a:r>
            <a:r>
              <a:rPr lang="en-US" altLang="en-US" sz="2400" b="1" dirty="0"/>
              <a:t>  </a:t>
            </a:r>
            <a:r>
              <a:rPr lang="en-US" altLang="en-US" sz="2400" b="1" dirty="0">
                <a:latin typeface="Courier New" panose="02070309020205020404" pitchFamily="49" charset="0"/>
              </a:rPr>
              <a:t>&lt;&lt;</a:t>
            </a:r>
            <a:r>
              <a:rPr lang="en-US" altLang="en-US" sz="2400" b="1" dirty="0"/>
              <a:t>  </a:t>
            </a:r>
            <a:r>
              <a:rPr lang="en-US" altLang="en-US" sz="2400" b="1" dirty="0">
                <a:latin typeface="Courier New" panose="02070309020205020404" pitchFamily="49" charset="0"/>
              </a:rPr>
              <a:t>"animal";}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};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b="1" dirty="0"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class Cat : public Animal{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	public:</a:t>
            </a:r>
            <a:r>
              <a:rPr lang="en-US" altLang="en-US" sz="2400" b="1" dirty="0"/>
              <a:t>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		</a:t>
            </a:r>
            <a:r>
              <a:rPr lang="en-US" altLang="en-US" sz="2400" b="1" dirty="0">
                <a:solidFill>
                  <a:srgbClr val="FF0000"/>
                </a:solidFill>
                <a:latin typeface="Courier New" panose="02070309020205020404" pitchFamily="49" charset="0"/>
              </a:rPr>
              <a:t>virtual</a:t>
            </a:r>
            <a:r>
              <a:rPr lang="en-US" altLang="en-US" sz="2400" b="1" dirty="0"/>
              <a:t> </a:t>
            </a:r>
            <a:r>
              <a:rPr lang="en-US" altLang="en-US" sz="2400" b="1" dirty="0">
                <a:latin typeface="Courier New" panose="02070309020205020404" pitchFamily="49" charset="0"/>
              </a:rPr>
              <a:t>void id(){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cout</a:t>
            </a:r>
            <a:r>
              <a:rPr lang="en-US" altLang="en-US" sz="2400" b="1" dirty="0">
                <a:latin typeface="Courier New" panose="02070309020205020404" pitchFamily="49" charset="0"/>
              </a:rPr>
              <a:t> &lt;&lt; "cat";}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};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b="1" dirty="0">
              <a:latin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class Dog : public Animal{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 	public: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	</a:t>
            </a:r>
            <a:r>
              <a:rPr lang="en-US" altLang="en-US" sz="2400" b="1" dirty="0"/>
              <a:t> 	</a:t>
            </a:r>
            <a:r>
              <a:rPr lang="en-US" altLang="en-US" sz="2400" b="1" dirty="0">
                <a:solidFill>
                  <a:srgbClr val="FF0000"/>
                </a:solidFill>
                <a:latin typeface="Courier New" panose="02070309020205020404" pitchFamily="49" charset="0"/>
              </a:rPr>
              <a:t>virtual</a:t>
            </a:r>
            <a:r>
              <a:rPr lang="en-US" altLang="en-US" sz="2400" b="1" dirty="0"/>
              <a:t> </a:t>
            </a:r>
            <a:r>
              <a:rPr lang="en-US" altLang="en-US" sz="2400" b="1" dirty="0">
                <a:latin typeface="Courier New" panose="02070309020205020404" pitchFamily="49" charset="0"/>
              </a:rPr>
              <a:t>void id(){</a:t>
            </a:r>
            <a:r>
              <a:rPr lang="en-US" altLang="en-US" sz="2400" b="1" dirty="0" err="1">
                <a:latin typeface="Courier New" panose="02070309020205020404" pitchFamily="49" charset="0"/>
              </a:rPr>
              <a:t>cout</a:t>
            </a:r>
            <a:r>
              <a:rPr lang="en-US" altLang="en-US" sz="2400" b="1" dirty="0">
                <a:latin typeface="Courier New" panose="02070309020205020404" pitchFamily="49" charset="0"/>
              </a:rPr>
              <a:t> &lt;&lt; "dog";}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};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E70087-7E66-49AD-92C9-FD55BC5CBC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165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</a:t>
            </a:r>
            <a:endParaRPr lang="fr-F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736BEB-A040-40A3-B615-970361B1DB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2" descr="Polymorphism-in-CPP">
            <a:extLst>
              <a:ext uri="{FF2B5EF4-FFF2-40B4-BE49-F238E27FC236}">
                <a16:creationId xmlns:a16="http://schemas.microsoft.com/office/drawing/2014/main" id="{ADA3D268-2A5C-D2F0-A447-6E9E38DA17D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9" t="11801" r="8181" b="14347"/>
          <a:stretch/>
        </p:blipFill>
        <p:spPr bwMode="auto">
          <a:xfrm>
            <a:off x="622760" y="1787236"/>
            <a:ext cx="7895547" cy="3519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427266-9761-3773-0F5F-B796C09850D1}"/>
              </a:ext>
            </a:extLst>
          </p:cNvPr>
          <p:cNvSpPr txBox="1"/>
          <p:nvPr/>
        </p:nvSpPr>
        <p:spPr>
          <a:xfrm>
            <a:off x="1149234" y="2447684"/>
            <a:ext cx="8226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Static Polymorphism/								 Dynamic Polymorphism/</a:t>
            </a:r>
          </a:p>
          <a:p>
            <a:r>
              <a:rPr lang="en-US" dirty="0"/>
              <a:t>Static Binding										 Dynamic Binding</a:t>
            </a:r>
          </a:p>
        </p:txBody>
      </p:sp>
    </p:spTree>
    <p:extLst>
      <p:ext uri="{BB962C8B-B14F-4D97-AF65-F5344CB8AC3E}">
        <p14:creationId xmlns:p14="http://schemas.microsoft.com/office/powerpoint/2010/main" val="11072821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509586" y="141230"/>
            <a:ext cx="8153400" cy="899749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Virtual Functions</a:t>
            </a:r>
          </a:p>
        </p:txBody>
      </p:sp>
      <p:sp>
        <p:nvSpPr>
          <p:cNvPr id="29699" name="Rectangle 1027"/>
          <p:cNvSpPr>
            <a:spLocks noGrp="1" noChangeArrowheads="1"/>
          </p:cNvSpPr>
          <p:nvPr>
            <p:ph idx="1"/>
          </p:nvPr>
        </p:nvSpPr>
        <p:spPr>
          <a:xfrm>
            <a:off x="386862" y="1216240"/>
            <a:ext cx="8370276" cy="5202865"/>
          </a:xfrm>
        </p:spPr>
        <p:txBody>
          <a:bodyPr/>
          <a:lstStyle/>
          <a:p>
            <a:pPr marL="0" indent="0" defTabSz="263525"/>
            <a:r>
              <a:rPr lang="en-US" altLang="en-US" dirty="0"/>
              <a:t>	If the member functions </a:t>
            </a:r>
            <a:r>
              <a:rPr lang="en-US" altLang="en-US" b="1" i="1" dirty="0">
                <a:solidFill>
                  <a:srgbClr val="FF0000"/>
                </a:solidFill>
              </a:rPr>
              <a:t>id( ) </a:t>
            </a:r>
            <a:r>
              <a:rPr lang="en-US" altLang="en-US" dirty="0"/>
              <a:t>are declared </a:t>
            </a:r>
            <a:r>
              <a:rPr lang="en-US" altLang="en-US" b="1" i="1" dirty="0">
                <a:solidFill>
                  <a:srgbClr val="FF0000"/>
                </a:solidFill>
              </a:rPr>
              <a:t>virtual</a:t>
            </a:r>
            <a:r>
              <a:rPr lang="en-US" altLang="en-US" dirty="0"/>
              <a:t>, then the code: </a:t>
            </a:r>
            <a:br>
              <a:rPr lang="en-US" altLang="en-US" dirty="0"/>
            </a:br>
            <a:endParaRPr lang="en-US" altLang="en-US" dirty="0"/>
          </a:p>
          <a:p>
            <a:pPr eaLnBrk="1" hangingPunct="1">
              <a:buFontTx/>
              <a:buNone/>
            </a:pPr>
            <a:r>
              <a:rPr lang="en-US" altLang="en-US" sz="2400" b="1" dirty="0">
                <a:latin typeface="Consolas" panose="020B0609020204030204" pitchFamily="49" charset="0"/>
              </a:rPr>
              <a:t>  Animal *</a:t>
            </a:r>
            <a:r>
              <a:rPr lang="en-US" altLang="en-US" sz="2400" b="1" dirty="0" err="1">
                <a:latin typeface="Consolas" panose="020B0609020204030204" pitchFamily="49" charset="0"/>
              </a:rPr>
              <a:t>pA</a:t>
            </a:r>
            <a:r>
              <a:rPr lang="en-US" altLang="en-US" sz="2400" b="1" dirty="0">
                <a:latin typeface="Consolas" panose="020B0609020204030204" pitchFamily="49" charset="0"/>
              </a:rPr>
              <a:t>[] = {new Animal, new Dog, new Cat};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nsolas" panose="020B0609020204030204" pitchFamily="49" charset="0"/>
              </a:rPr>
              <a:t> 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nsolas" panose="020B0609020204030204" pitchFamily="49" charset="0"/>
              </a:rPr>
              <a:t>	for(int </a:t>
            </a:r>
            <a:r>
              <a:rPr lang="en-US" altLang="en-US" sz="2400" b="1" dirty="0" err="1">
                <a:latin typeface="Consolas" panose="020B0609020204030204" pitchFamily="49" charset="0"/>
              </a:rPr>
              <a:t>i</a:t>
            </a:r>
            <a:r>
              <a:rPr lang="en-US" altLang="en-US" sz="2400" b="1" dirty="0">
                <a:latin typeface="Consolas" panose="020B0609020204030204" pitchFamily="49" charset="0"/>
              </a:rPr>
              <a:t>=0; </a:t>
            </a:r>
            <a:r>
              <a:rPr lang="en-US" altLang="en-US" sz="2400" b="1" dirty="0" err="1">
                <a:latin typeface="Consolas" panose="020B0609020204030204" pitchFamily="49" charset="0"/>
              </a:rPr>
              <a:t>i</a:t>
            </a:r>
            <a:r>
              <a:rPr lang="en-US" altLang="en-US" sz="2400" b="1" dirty="0">
                <a:latin typeface="Consolas" panose="020B0609020204030204" pitchFamily="49" charset="0"/>
              </a:rPr>
              <a:t>&lt;3; </a:t>
            </a:r>
            <a:r>
              <a:rPr lang="en-US" altLang="en-US" sz="2400" b="1" dirty="0" err="1">
                <a:latin typeface="Consolas" panose="020B0609020204030204" pitchFamily="49" charset="0"/>
              </a:rPr>
              <a:t>i</a:t>
            </a:r>
            <a:r>
              <a:rPr lang="en-US" altLang="en-US" sz="2400" b="1" dirty="0">
                <a:latin typeface="Consolas" panose="020B0609020204030204" pitchFamily="49" charset="0"/>
              </a:rPr>
              <a:t>++)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nsolas" panose="020B0609020204030204" pitchFamily="49" charset="0"/>
              </a:rPr>
              <a:t>      </a:t>
            </a:r>
            <a:r>
              <a:rPr lang="en-US" altLang="en-US" sz="2400" b="1" dirty="0" err="1">
                <a:latin typeface="Consolas" panose="020B0609020204030204" pitchFamily="49" charset="0"/>
              </a:rPr>
              <a:t>pA</a:t>
            </a:r>
            <a:r>
              <a:rPr lang="en-US" altLang="en-US" sz="2400" b="1" dirty="0">
                <a:latin typeface="Consolas" panose="020B0609020204030204" pitchFamily="49" charset="0"/>
              </a:rPr>
              <a:t>[</a:t>
            </a:r>
            <a:r>
              <a:rPr lang="en-US" altLang="en-US" sz="2400" b="1" dirty="0" err="1">
                <a:latin typeface="Consolas" panose="020B0609020204030204" pitchFamily="49" charset="0"/>
              </a:rPr>
              <a:t>i</a:t>
            </a:r>
            <a:r>
              <a:rPr lang="en-US" altLang="en-US" sz="2400" b="1" dirty="0">
                <a:latin typeface="Consolas" panose="020B0609020204030204" pitchFamily="49" charset="0"/>
              </a:rPr>
              <a:t>]-&gt;id();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b="1" dirty="0"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b="1" dirty="0">
              <a:solidFill>
                <a:srgbClr val="27558D"/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solidFill>
                  <a:srgbClr val="27558D"/>
                </a:solidFill>
                <a:latin typeface="Consolas" panose="020B0609020204030204" pitchFamily="49" charset="0"/>
              </a:rPr>
              <a:t>	 </a:t>
            </a:r>
            <a:r>
              <a:rPr lang="en-US" altLang="en-US" dirty="0"/>
              <a:t>will print </a:t>
            </a:r>
            <a:r>
              <a:rPr lang="en-US" altLang="en-US" b="1" i="1" dirty="0">
                <a:latin typeface="Courier New" panose="02070309020205020404" pitchFamily="49" charset="0"/>
              </a:rPr>
              <a:t>animal,</a:t>
            </a:r>
            <a:r>
              <a:rPr lang="en-US" altLang="en-US" dirty="0"/>
              <a:t> </a:t>
            </a:r>
            <a:r>
              <a:rPr lang="en-US" altLang="en-US" b="1" i="1" dirty="0">
                <a:latin typeface="Courier New" panose="02070309020205020404" pitchFamily="49" charset="0"/>
              </a:rPr>
              <a:t>dog,</a:t>
            </a:r>
            <a:r>
              <a:rPr lang="en-US" altLang="en-US" dirty="0"/>
              <a:t> </a:t>
            </a:r>
            <a:r>
              <a:rPr lang="en-US" altLang="en-US" b="1" i="1" dirty="0">
                <a:latin typeface="Courier New" panose="02070309020205020404" pitchFamily="49" charset="0"/>
              </a:rPr>
              <a:t>cat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13183D-FD6B-4D54-A58D-95C9BA3AEF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3074" name="Picture 2" descr="Polymorphism explained simply!. OOP | For beginners | Dynamic vs… | by  Shanika Ediriweera | Medium">
            <a:extLst>
              <a:ext uri="{FF2B5EF4-FFF2-40B4-BE49-F238E27FC236}">
                <a16:creationId xmlns:a16="http://schemas.microsoft.com/office/drawing/2014/main" id="{BD0806A4-65F2-152D-F898-F030538E6D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2" r="26061"/>
          <a:stretch/>
        </p:blipFill>
        <p:spPr bwMode="auto">
          <a:xfrm>
            <a:off x="5708072" y="3438525"/>
            <a:ext cx="3325092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8469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10EAE-CD10-6A8B-3BC0-A09D72EEE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Multiple Inheritance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0E887-756B-0B9F-FEA7-7601BCCEC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931" y="797099"/>
            <a:ext cx="4487007" cy="63246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print() { //not virtual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"Print class A"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PK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~A()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"A's destructor"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PK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}</a:t>
            </a:r>
          </a:p>
          <a:p>
            <a:pPr marL="0" indent="0">
              <a:buNone/>
            </a:pPr>
            <a:r>
              <a:rPr lang="en-PK" sz="12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virtual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print()   { 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"Print class B"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PK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~B()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"B's destructor"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PK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PK" sz="12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print()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"Print class C"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PK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~C() {</a:t>
            </a:r>
          </a:p>
          <a:p>
            <a:pPr marL="0" indent="0"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"C's destructor"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PK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PK" sz="12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A016D-4275-1472-9581-9F9F36B355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181347-07F6-E658-4EB9-190E4267BF8B}"/>
              </a:ext>
            </a:extLst>
          </p:cNvPr>
          <p:cNvSpPr txBox="1"/>
          <p:nvPr/>
        </p:nvSpPr>
        <p:spPr>
          <a:xfrm>
            <a:off x="5671972" y="1266092"/>
            <a:ext cx="221086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*b=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* a=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b-&gt;print();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	 a-&gt;print();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Output: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Print class C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Print class A</a:t>
            </a:r>
            <a:endParaRPr lang="en-PK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9036490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Benefits of Polymorphism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7FC93-6A93-4BFA-BB7F-F0D328B3D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97872"/>
            <a:ext cx="8299938" cy="53205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i="1" dirty="0">
                <a:solidFill>
                  <a:srgbClr val="0070C0"/>
                </a:solidFill>
                <a:latin typeface="+mj-lt"/>
                <a:ea typeface="ＭＳ Ｐゴシック" pitchFamily="34" charset="-128"/>
              </a:rPr>
              <a:t>Better Design!</a:t>
            </a:r>
          </a:p>
          <a:p>
            <a:pPr marL="0" indent="0">
              <a:buNone/>
            </a:pPr>
            <a:endParaRPr lang="en-US" b="1" i="1" dirty="0">
              <a:solidFill>
                <a:srgbClr val="0070C0"/>
              </a:solidFill>
              <a:latin typeface="+mj-lt"/>
              <a:ea typeface="ＭＳ Ｐゴシック" pitchFamily="34" charset="-128"/>
            </a:endParaRPr>
          </a:p>
          <a:p>
            <a:pPr marL="0" indent="0">
              <a:buNone/>
            </a:pPr>
            <a:r>
              <a:rPr lang="en-US" b="1" dirty="0">
                <a:latin typeface="+mj-lt"/>
                <a:ea typeface="ＭＳ Ｐゴシック" pitchFamily="34" charset="-128"/>
              </a:rPr>
              <a:t>Flexibility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+mj-lt"/>
                <a:ea typeface="ＭＳ Ｐゴシック" pitchFamily="34" charset="-128"/>
              </a:rPr>
              <a:t>You can always change the subclass object assigned to the su</a:t>
            </a:r>
            <a:r>
              <a:rPr lang="en-US" sz="2200" dirty="0">
                <a:latin typeface="+mj-lt"/>
                <a:ea typeface="ＭＳ Ｐゴシック" pitchFamily="34" charset="-128"/>
              </a:rPr>
              <a:t>perclass reference variable, without breaking other code</a:t>
            </a:r>
            <a:endParaRPr lang="en-US" sz="2200" dirty="0">
              <a:solidFill>
                <a:schemeClr val="tx1"/>
              </a:solidFill>
              <a:latin typeface="+mj-lt"/>
              <a:ea typeface="ＭＳ Ｐゴシック" pitchFamily="34" charset="-128"/>
            </a:endParaRPr>
          </a:p>
          <a:p>
            <a:pPr marL="285750" indent="-285750"/>
            <a:r>
              <a:rPr lang="en-US" sz="2200" dirty="0">
                <a:latin typeface="+mj-lt"/>
                <a:ea typeface="ＭＳ Ｐゴシック" pitchFamily="34" charset="-128"/>
              </a:rPr>
              <a:t>The modification will only affect the new object, not those using it</a:t>
            </a:r>
          </a:p>
          <a:p>
            <a:pPr marL="285750" indent="-285750"/>
            <a:endParaRPr lang="en-US" sz="2200" dirty="0">
              <a:latin typeface="+mj-lt"/>
              <a:ea typeface="ＭＳ Ｐゴシック" pitchFamily="34" charset="-128"/>
            </a:endParaRPr>
          </a:p>
          <a:p>
            <a:pPr marL="0" indent="0">
              <a:buNone/>
            </a:pPr>
            <a:r>
              <a:rPr lang="en-US" b="1" dirty="0">
                <a:ea typeface="ＭＳ Ｐゴシック" pitchFamily="34" charset="-128"/>
              </a:rPr>
              <a:t>Need to Write Less code</a:t>
            </a:r>
          </a:p>
          <a:p>
            <a:pPr marL="285750" indent="-285750"/>
            <a:r>
              <a:rPr lang="en-US" sz="2200" dirty="0">
                <a:latin typeface="+mj-lt"/>
                <a:ea typeface="ＭＳ Ｐゴシック" pitchFamily="34" charset="-128"/>
              </a:rPr>
              <a:t>Reference variable of superclass type can be assigned object of any subclass</a:t>
            </a:r>
          </a:p>
          <a:p>
            <a:pPr marL="285750" indent="-285750"/>
            <a:endParaRPr lang="en-US" sz="2200" dirty="0">
              <a:latin typeface="+mj-lt"/>
              <a:ea typeface="ＭＳ Ｐゴシック" pitchFamily="34" charset="-128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+mj-lt"/>
                <a:ea typeface="ＭＳ Ｐゴシック" pitchFamily="34" charset="-128"/>
              </a:rPr>
              <a:t>Easy to Extend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200" dirty="0">
                <a:latin typeface="+mj-lt"/>
              </a:rPr>
              <a:t>W</a:t>
            </a:r>
            <a:r>
              <a:rPr lang="en-US" sz="2200" dirty="0">
                <a:solidFill>
                  <a:schemeClr val="tx1"/>
                </a:solidFill>
                <a:latin typeface="+mj-lt"/>
              </a:rPr>
              <a:t>rite code that doesn’t have to change when you introduce new subclass types into the program. </a:t>
            </a:r>
          </a:p>
          <a:p>
            <a:endParaRPr lang="en-P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52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495300" y="1331"/>
            <a:ext cx="8153400" cy="997171"/>
          </a:xfrm>
        </p:spPr>
        <p:txBody>
          <a:bodyPr/>
          <a:lstStyle/>
          <a:p>
            <a:r>
              <a:rPr lang="en-US" dirty="0"/>
              <a:t>Pointers to Derived Classes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386862" y="1136342"/>
            <a:ext cx="8370276" cy="5362112"/>
          </a:xfrm>
        </p:spPr>
        <p:txBody>
          <a:bodyPr/>
          <a:lstStyle/>
          <a:p>
            <a:pPr algn="just"/>
            <a:r>
              <a:rPr lang="en-US" dirty="0"/>
              <a:t>We can create an array of base class pointers, and these pointers can hold objects of different derived classes</a:t>
            </a:r>
          </a:p>
          <a:p>
            <a:pPr>
              <a:buFontTx/>
              <a:buNone/>
            </a:pPr>
            <a:endParaRPr lang="en-US" sz="1800" dirty="0">
              <a:solidFill>
                <a:srgbClr val="FFFF00"/>
              </a:solidFill>
            </a:endParaRPr>
          </a:p>
          <a:p>
            <a:pPr>
              <a:buFontTx/>
              <a:buNone/>
            </a:pPr>
            <a:r>
              <a:rPr lang="en-US" sz="1800" dirty="0">
                <a:solidFill>
                  <a:srgbClr val="FFFF00"/>
                </a:solidFill>
              </a:rPr>
              <a:t>	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</a:rPr>
              <a:t>Shape *p[4];</a:t>
            </a:r>
          </a:p>
          <a:p>
            <a:pPr>
              <a:buFontTx/>
              <a:buNone/>
            </a:pP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</a:rPr>
              <a:t>	p[0] = new Triangle (3, 4, 5, 19 );</a:t>
            </a:r>
          </a:p>
          <a:p>
            <a:pPr>
              <a:buFontTx/>
              <a:buNone/>
            </a:pP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</a:rPr>
              <a:t>	p[1] = new Circle (3, 4, 5 ); </a:t>
            </a:r>
          </a:p>
          <a:p>
            <a:pPr>
              <a:buFontTx/>
              <a:buNone/>
            </a:pP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</a:rPr>
              <a:t>	p[2] = new Rectangle ( 3, 4, 10 , 20 );</a:t>
            </a:r>
          </a:p>
          <a:p>
            <a:pPr>
              <a:buFontTx/>
              <a:buNone/>
            </a:pP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</a:rPr>
              <a:t>	p[3] = new Cylinder ( 3, 4, 5, 10 );</a:t>
            </a:r>
          </a:p>
          <a:p>
            <a:pPr>
              <a:buFontTx/>
              <a:buNone/>
            </a:pPr>
            <a:r>
              <a:rPr lang="en-US" sz="2800" b="1" dirty="0">
                <a:solidFill>
                  <a:srgbClr val="FFFF00"/>
                </a:solidFill>
                <a:latin typeface="Consolas" panose="020B0609020204030204" pitchFamily="49" charset="0"/>
              </a:rPr>
              <a:t>	</a:t>
            </a:r>
            <a:r>
              <a:rPr lang="en-US" sz="2000" b="1" dirty="0">
                <a:latin typeface="Consolas" panose="020B0609020204030204" pitchFamily="49" charset="0"/>
              </a:rPr>
              <a:t>for ( </a:t>
            </a:r>
            <a:r>
              <a:rPr lang="en-US" sz="2000" b="1" dirty="0" err="1">
                <a:latin typeface="Consolas" panose="020B0609020204030204" pitchFamily="49" charset="0"/>
              </a:rPr>
              <a:t>int</a:t>
            </a:r>
            <a:r>
              <a:rPr lang="en-US" sz="2000" b="1" dirty="0">
                <a:latin typeface="Consolas" panose="020B0609020204030204" pitchFamily="49" charset="0"/>
              </a:rPr>
              <a:t> loop = 0; loop &lt; 4; loop ++ )</a:t>
            </a:r>
          </a:p>
          <a:p>
            <a:pPr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	{	p[loop]-&gt;draw ();</a:t>
            </a:r>
          </a:p>
          <a:p>
            <a:pPr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		</a:t>
            </a:r>
            <a:r>
              <a:rPr lang="en-US" sz="2000" b="1" dirty="0" err="1">
                <a:latin typeface="Consolas" panose="020B0609020204030204" pitchFamily="49" charset="0"/>
              </a:rPr>
              <a:t>cout</a:t>
            </a:r>
            <a:r>
              <a:rPr lang="en-US" sz="2000" b="1" dirty="0">
                <a:latin typeface="Consolas" panose="020B0609020204030204" pitchFamily="49" charset="0"/>
              </a:rPr>
              <a:t> &lt;&lt; </a:t>
            </a:r>
            <a:r>
              <a:rPr lang="en-US" altLang="fr-FR" sz="2000" b="1" dirty="0">
                <a:latin typeface="Consolas" panose="020B0609020204030204" pitchFamily="49" charset="0"/>
              </a:rPr>
              <a:t>“</a:t>
            </a:r>
            <a:r>
              <a:rPr lang="en-US" sz="2000" b="1" dirty="0">
                <a:latin typeface="Consolas" panose="020B0609020204030204" pitchFamily="49" charset="0"/>
              </a:rPr>
              <a:t>The area is </a:t>
            </a:r>
            <a:r>
              <a:rPr lang="en-US" altLang="fr-FR" sz="2000" b="1" dirty="0">
                <a:latin typeface="Consolas" panose="020B0609020204030204" pitchFamily="49" charset="0"/>
              </a:rPr>
              <a:t>“</a:t>
            </a:r>
            <a:r>
              <a:rPr lang="en-US" sz="2000" b="1" dirty="0">
                <a:latin typeface="Consolas" panose="020B0609020204030204" pitchFamily="49" charset="0"/>
              </a:rPr>
              <a:t> &lt;&lt; p[loop]-&gt;</a:t>
            </a:r>
            <a:r>
              <a:rPr lang="en-US" sz="2000" b="1" dirty="0" err="1">
                <a:latin typeface="Consolas" panose="020B0609020204030204" pitchFamily="49" charset="0"/>
              </a:rPr>
              <a:t>GetArea</a:t>
            </a:r>
            <a:r>
              <a:rPr lang="en-US" sz="2000" b="1" dirty="0">
                <a:latin typeface="Consolas" panose="020B0609020204030204" pitchFamily="49" charset="0"/>
              </a:rPr>
              <a:t> ( );</a:t>
            </a:r>
          </a:p>
          <a:p>
            <a:pPr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	}</a:t>
            </a:r>
          </a:p>
          <a:p>
            <a:endParaRPr lang="en-US" sz="1600" dirty="0"/>
          </a:p>
        </p:txBody>
      </p:sp>
      <p:sp>
        <p:nvSpPr>
          <p:cNvPr id="12292" name="Rectangle 5"/>
          <p:cNvSpPr>
            <a:spLocks noChangeArrowheads="1"/>
          </p:cNvSpPr>
          <p:nvPr/>
        </p:nvSpPr>
        <p:spPr bwMode="auto">
          <a:xfrm>
            <a:off x="7910465" y="4557288"/>
            <a:ext cx="533400" cy="3810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2293" name="AutoShape 14"/>
          <p:cNvSpPr>
            <a:spLocks noChangeArrowheads="1"/>
          </p:cNvSpPr>
          <p:nvPr/>
        </p:nvSpPr>
        <p:spPr bwMode="auto">
          <a:xfrm>
            <a:off x="7886700" y="2895600"/>
            <a:ext cx="533400" cy="457200"/>
          </a:xfrm>
          <a:prstGeom prst="triangle">
            <a:avLst>
              <a:gd name="adj" fmla="val 50000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2294" name="Oval 6"/>
          <p:cNvSpPr>
            <a:spLocks noChangeArrowheads="1"/>
          </p:cNvSpPr>
          <p:nvPr/>
        </p:nvSpPr>
        <p:spPr bwMode="auto">
          <a:xfrm>
            <a:off x="7924800" y="3657600"/>
            <a:ext cx="457200" cy="457200"/>
          </a:xfrm>
          <a:prstGeom prst="ellipse">
            <a:avLst/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2295" name="AutoShape 17"/>
          <p:cNvSpPr>
            <a:spLocks noChangeArrowheads="1"/>
          </p:cNvSpPr>
          <p:nvPr/>
        </p:nvSpPr>
        <p:spPr bwMode="auto">
          <a:xfrm>
            <a:off x="7948565" y="5243088"/>
            <a:ext cx="457200" cy="685800"/>
          </a:xfrm>
          <a:prstGeom prst="can">
            <a:avLst>
              <a:gd name="adj" fmla="val 50000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A8FEA2-790D-477A-B4AA-CB70AD41FC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1165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-21534" y="0"/>
            <a:ext cx="9144000" cy="914400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US" sz="3200" dirty="0"/>
              <a:t>Dynamic Polymorphism Example</a:t>
            </a:r>
            <a:br>
              <a:rPr lang="en-US" sz="3200" dirty="0"/>
            </a:br>
            <a:r>
              <a:rPr lang="en-US" sz="3200" dirty="0"/>
              <a:t>(using Base Class’s Pointers and References)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40" y="1153033"/>
            <a:ext cx="6400800" cy="26369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260" y="3959918"/>
            <a:ext cx="5628640" cy="289808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1C8159-0995-466E-AD55-C05A6E724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2CBD0-4E8A-462D-9424-859647FC3ED0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484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Destructors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Constructors cannot be virtual</a:t>
            </a:r>
            <a:r>
              <a:rPr lang="en-US" dirty="0"/>
              <a:t>, but destructors can be virtual </a:t>
            </a:r>
            <a:r>
              <a:rPr lang="en-GB" dirty="0"/>
              <a:t>when a constructor of a class is executed there is no virtual table in the memory, means no virtual pointer defined yet.</a:t>
            </a:r>
            <a:endParaRPr lang="en-US" dirty="0"/>
          </a:p>
          <a:p>
            <a:endParaRPr lang="en-US" dirty="0"/>
          </a:p>
          <a:p>
            <a:r>
              <a:rPr lang="en-US" b="1" i="1" dirty="0">
                <a:solidFill>
                  <a:srgbClr val="FF0000"/>
                </a:solidFill>
              </a:rPr>
              <a:t>Ensures the derived class destructor is called when a base class pointer is used,</a:t>
            </a:r>
            <a:r>
              <a:rPr lang="en-US" dirty="0"/>
              <a:t> while deleting a dynamically created derived class object.</a:t>
            </a:r>
          </a:p>
          <a:p>
            <a:pPr marL="457200" lvl="1" indent="0">
              <a:buNone/>
            </a:pPr>
            <a:r>
              <a:rPr lang="en-US" dirty="0"/>
              <a:t>			  virtual ~Shape(){….}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Reason: to invoke the correct destructor, no matter how object is accessed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CF0E24-1770-48DF-885F-62C43DC980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544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96914"/>
            <a:ext cx="8229600" cy="914400"/>
          </a:xfrm>
        </p:spPr>
        <p:txBody>
          <a:bodyPr/>
          <a:lstStyle/>
          <a:p>
            <a:r>
              <a:rPr lang="en-US" dirty="0"/>
              <a:t>Virtual Destructors (contd.)</a:t>
            </a:r>
          </a:p>
        </p:txBody>
      </p:sp>
      <p:sp>
        <p:nvSpPr>
          <p:cNvPr id="24581" name="Rectangle 4"/>
          <p:cNvSpPr>
            <a:spLocks noGrp="1" noChangeArrowheads="1"/>
          </p:cNvSpPr>
          <p:nvPr>
            <p:ph sz="half" idx="1"/>
          </p:nvPr>
        </p:nvSpPr>
        <p:spPr>
          <a:xfrm>
            <a:off x="54667" y="1274686"/>
            <a:ext cx="4745934" cy="4572000"/>
          </a:xfrm>
          <a:ln>
            <a:solidFill>
              <a:schemeClr val="tx1"/>
            </a:solidFill>
          </a:ln>
        </p:spPr>
        <p:txBody>
          <a:bodyPr/>
          <a:lstStyle/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latin typeface="Consolas" panose="020B0609020204030204" pitchFamily="49" charset="0"/>
              </a:rPr>
              <a:t>class base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latin typeface="Consolas" panose="020B0609020204030204" pitchFamily="49" charset="0"/>
              </a:rPr>
              <a:t>public: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latin typeface="Consolas" panose="020B0609020204030204" pitchFamily="49" charset="0"/>
              </a:rPr>
              <a:t>   ~base()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latin typeface="Consolas" panose="020B0609020204030204" pitchFamily="49" charset="0"/>
              </a:rPr>
              <a:t>      </a:t>
            </a:r>
            <a:r>
              <a:rPr lang="en-US" sz="2000" b="1" dirty="0" err="1">
                <a:latin typeface="Consolas" panose="020B0609020204030204" pitchFamily="49" charset="0"/>
              </a:rPr>
              <a:t>cout</a:t>
            </a:r>
            <a:r>
              <a:rPr lang="en-US" sz="2000" b="1" dirty="0">
                <a:latin typeface="Consolas" panose="020B0609020204030204" pitchFamily="49" charset="0"/>
              </a:rPr>
              <a:t> &lt;&lt;  </a:t>
            </a:r>
            <a:r>
              <a:rPr lang="en-US" altLang="fr-FR" sz="2000" b="1" dirty="0">
                <a:latin typeface="Consolas" panose="020B0609020204030204" pitchFamily="49" charset="0"/>
              </a:rPr>
              <a:t>“</a:t>
            </a:r>
            <a:r>
              <a:rPr lang="en-US" sz="2000" b="1" dirty="0">
                <a:latin typeface="Consolas" panose="020B0609020204030204" pitchFamily="49" charset="0"/>
              </a:rPr>
              <a:t>destructing base\n</a:t>
            </a:r>
            <a:r>
              <a:rPr lang="en-US" altLang="fr-FR" sz="2000" b="1" dirty="0">
                <a:latin typeface="Consolas" panose="020B0609020204030204" pitchFamily="49" charset="0"/>
              </a:rPr>
              <a:t>”</a:t>
            </a:r>
            <a:r>
              <a:rPr lang="en-US" sz="2000" b="1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latin typeface="Consolas" panose="020B0609020204030204" pitchFamily="49" charset="0"/>
              </a:rPr>
              <a:t>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latin typeface="Consolas" panose="020B0609020204030204" pitchFamily="49" charset="0"/>
              </a:rPr>
              <a:t>};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class derived : public base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latin typeface="Consolas" panose="020B0609020204030204" pitchFamily="49" charset="0"/>
              </a:rPr>
              <a:t>public: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latin typeface="Consolas" panose="020B0609020204030204" pitchFamily="49" charset="0"/>
              </a:rPr>
              <a:t>   ~derived() {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latin typeface="Consolas" panose="020B0609020204030204" pitchFamily="49" charset="0"/>
              </a:rPr>
              <a:t>      </a:t>
            </a:r>
            <a:r>
              <a:rPr lang="en-US" sz="2000" b="1" dirty="0" err="1">
                <a:latin typeface="Consolas" panose="020B0609020204030204" pitchFamily="49" charset="0"/>
              </a:rPr>
              <a:t>cout</a:t>
            </a:r>
            <a:r>
              <a:rPr lang="en-US" sz="2000" b="1" dirty="0">
                <a:latin typeface="Consolas" panose="020B0609020204030204" pitchFamily="49" charset="0"/>
              </a:rPr>
              <a:t> &lt;&lt; </a:t>
            </a:r>
            <a:r>
              <a:rPr lang="en-US" altLang="fr-FR" sz="2000" b="1" dirty="0">
                <a:latin typeface="Consolas" panose="020B0609020204030204" pitchFamily="49" charset="0"/>
              </a:rPr>
              <a:t>“</a:t>
            </a:r>
            <a:r>
              <a:rPr lang="en-US" sz="2000" b="1" dirty="0">
                <a:latin typeface="Consolas" panose="020B0609020204030204" pitchFamily="49" charset="0"/>
              </a:rPr>
              <a:t>destructing derived\n</a:t>
            </a:r>
            <a:r>
              <a:rPr lang="en-US" altLang="fr-FR" sz="2000" b="1" dirty="0">
                <a:latin typeface="Consolas" panose="020B0609020204030204" pitchFamily="49" charset="0"/>
              </a:rPr>
              <a:t>”</a:t>
            </a:r>
            <a:r>
              <a:rPr lang="en-US" sz="2000" b="1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latin typeface="Consolas" panose="020B0609020204030204" pitchFamily="49" charset="0"/>
              </a:rPr>
              <a:t>   }</a:t>
            </a:r>
          </a:p>
          <a:p>
            <a:pPr>
              <a:lnSpc>
                <a:spcPct val="80000"/>
              </a:lnSpc>
              <a:buFontTx/>
              <a:buNone/>
              <a:defRPr/>
            </a:pPr>
            <a:r>
              <a:rPr lang="en-US" sz="2000" b="1" dirty="0"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12292" name="Rectangle 5"/>
          <p:cNvSpPr>
            <a:spLocks noGrp="1" noChangeArrowheads="1"/>
          </p:cNvSpPr>
          <p:nvPr>
            <p:ph sz="half" idx="2"/>
          </p:nvPr>
        </p:nvSpPr>
        <p:spPr>
          <a:xfrm>
            <a:off x="4876800" y="1274686"/>
            <a:ext cx="4191000" cy="4572000"/>
          </a:xfrm>
          <a:ln>
            <a:solidFill>
              <a:schemeClr val="tx1"/>
            </a:solidFill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2000" b="1" dirty="0" err="1">
                <a:latin typeface="Consolas" panose="020B0609020204030204" pitchFamily="49" charset="0"/>
              </a:rPr>
              <a:t>int</a:t>
            </a:r>
            <a:r>
              <a:rPr lang="en-US" sz="2000" b="1" dirty="0">
                <a:latin typeface="Consolas" panose="020B0609020204030204" pitchFamily="49" charset="0"/>
              </a:rPr>
              <a:t> main()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   base *p = new derived;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   delete p;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	return 0;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u="sng" dirty="0">
                <a:solidFill>
                  <a:srgbClr val="2C14DE"/>
                </a:solidFill>
                <a:latin typeface="Consolas" panose="020B0609020204030204" pitchFamily="49" charset="0"/>
              </a:rPr>
              <a:t>Output: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sz="1800" b="1" dirty="0">
                <a:solidFill>
                  <a:srgbClr val="2C14DE"/>
                </a:solidFill>
                <a:latin typeface="Consolas" panose="020B0609020204030204" pitchFamily="49" charset="0"/>
              </a:rPr>
              <a:t>destructing base</a:t>
            </a:r>
          </a:p>
        </p:txBody>
      </p:sp>
      <p:sp>
        <p:nvSpPr>
          <p:cNvPr id="24583" name="Text Box 6"/>
          <p:cNvSpPr txBox="1">
            <a:spLocks noChangeArrowheads="1"/>
          </p:cNvSpPr>
          <p:nvPr/>
        </p:nvSpPr>
        <p:spPr bwMode="auto">
          <a:xfrm>
            <a:off x="2204417" y="5867400"/>
            <a:ext cx="5344766" cy="615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spcBef>
                <a:spcPct val="50000"/>
              </a:spcBef>
              <a:defRPr/>
            </a:pPr>
            <a:r>
              <a:rPr lang="en-US" sz="3400" b="1" dirty="0">
                <a:solidFill>
                  <a:srgbClr val="FF0000"/>
                </a:solidFill>
              </a:rPr>
              <a:t>Using non-virtual destructor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4973C4-32E8-4D07-8D51-E87C1C355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2CBD0-4E8A-462D-9424-859647FC3ED0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666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1799"/>
            <a:ext cx="8229600" cy="914400"/>
          </a:xfrm>
        </p:spPr>
        <p:txBody>
          <a:bodyPr/>
          <a:lstStyle/>
          <a:p>
            <a:r>
              <a:rPr lang="en-US" dirty="0"/>
              <a:t>Virtual Destructors (contd.)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53268" y="1202924"/>
            <a:ext cx="4517334" cy="4648200"/>
          </a:xfrm>
          <a:ln>
            <a:solidFill>
              <a:schemeClr val="tx1"/>
            </a:solidFill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latin typeface="Consolas" panose="020B0609020204030204" pitchFamily="49" charset="0"/>
              </a:rPr>
              <a:t>class base {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sz="1800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latin typeface="Consolas" panose="020B0609020204030204" pitchFamily="49" charset="0"/>
              </a:rPr>
              <a:t>public: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latin typeface="Consolas" panose="020B0609020204030204" pitchFamily="49" charset="0"/>
              </a:rPr>
              <a:t>   </a:t>
            </a: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virtual </a:t>
            </a:r>
            <a:r>
              <a:rPr lang="en-US" sz="1800" b="1" dirty="0">
                <a:latin typeface="Consolas" panose="020B0609020204030204" pitchFamily="49" charset="0"/>
              </a:rPr>
              <a:t>~base() {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</a:t>
            </a:r>
            <a:r>
              <a:rPr lang="en-US" sz="1800" b="1" dirty="0" err="1">
                <a:latin typeface="Consolas" panose="020B0609020204030204" pitchFamily="49" charset="0"/>
              </a:rPr>
              <a:t>cout</a:t>
            </a:r>
            <a:r>
              <a:rPr lang="en-US" sz="1800" b="1" dirty="0">
                <a:latin typeface="Consolas" panose="020B0609020204030204" pitchFamily="49" charset="0"/>
              </a:rPr>
              <a:t> &lt;&lt;  </a:t>
            </a:r>
            <a:r>
              <a:rPr lang="en-US" altLang="fr-FR" sz="1800" b="1" dirty="0">
                <a:latin typeface="Consolas" panose="020B0609020204030204" pitchFamily="49" charset="0"/>
              </a:rPr>
              <a:t>“</a:t>
            </a:r>
            <a:r>
              <a:rPr lang="en-US" sz="1800" b="1" dirty="0">
                <a:latin typeface="Consolas" panose="020B0609020204030204" pitchFamily="49" charset="0"/>
              </a:rPr>
              <a:t>destructing base\n</a:t>
            </a:r>
            <a:r>
              <a:rPr lang="en-US" altLang="fr-FR" sz="1800" b="1" dirty="0">
                <a:latin typeface="Consolas" panose="020B0609020204030204" pitchFamily="49" charset="0"/>
              </a:rPr>
              <a:t>”</a:t>
            </a:r>
            <a:r>
              <a:rPr lang="en-US" sz="1800" b="1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latin typeface="Consolas" panose="020B0609020204030204" pitchFamily="49" charset="0"/>
              </a:rPr>
              <a:t>   }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latin typeface="Consolas" panose="020B0609020204030204" pitchFamily="49" charset="0"/>
              </a:rPr>
              <a:t>};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sz="1800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class derived : public base {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latin typeface="Consolas" panose="020B0609020204030204" pitchFamily="49" charset="0"/>
              </a:rPr>
              <a:t>public: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latin typeface="Consolas" panose="020B0609020204030204" pitchFamily="49" charset="0"/>
              </a:rPr>
              <a:t>   ~derived() {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latin typeface="Consolas" panose="020B0609020204030204" pitchFamily="49" charset="0"/>
              </a:rPr>
              <a:t>      </a:t>
            </a:r>
            <a:r>
              <a:rPr lang="en-US" sz="1800" b="1" dirty="0" err="1">
                <a:latin typeface="Consolas" panose="020B0609020204030204" pitchFamily="49" charset="0"/>
              </a:rPr>
              <a:t>cout</a:t>
            </a:r>
            <a:r>
              <a:rPr lang="en-US" sz="1800" b="1" dirty="0">
                <a:latin typeface="Consolas" panose="020B0609020204030204" pitchFamily="49" charset="0"/>
              </a:rPr>
              <a:t> &lt;&lt; </a:t>
            </a:r>
            <a:r>
              <a:rPr lang="en-US" altLang="fr-FR" sz="1800" b="1" dirty="0">
                <a:latin typeface="Consolas" panose="020B0609020204030204" pitchFamily="49" charset="0"/>
              </a:rPr>
              <a:t>“</a:t>
            </a:r>
            <a:r>
              <a:rPr lang="en-US" sz="1800" b="1" dirty="0">
                <a:latin typeface="Consolas" panose="020B0609020204030204" pitchFamily="49" charset="0"/>
              </a:rPr>
              <a:t>destructing derived\n</a:t>
            </a:r>
            <a:r>
              <a:rPr lang="en-US" altLang="fr-FR" sz="1800" b="1" dirty="0">
                <a:latin typeface="Consolas" panose="020B0609020204030204" pitchFamily="49" charset="0"/>
              </a:rPr>
              <a:t>”</a:t>
            </a:r>
            <a:r>
              <a:rPr lang="en-US" sz="1800" b="1" dirty="0"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latin typeface="Consolas" panose="020B0609020204030204" pitchFamily="49" charset="0"/>
              </a:rPr>
              <a:t>   }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1800" b="1" dirty="0"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13316" name="Rectangle 4"/>
          <p:cNvSpPr>
            <a:spLocks noGrp="1" noChangeArrowheads="1"/>
          </p:cNvSpPr>
          <p:nvPr>
            <p:ph sz="half" idx="2"/>
          </p:nvPr>
        </p:nvSpPr>
        <p:spPr>
          <a:xfrm>
            <a:off x="4646802" y="1216241"/>
            <a:ext cx="4444674" cy="4648200"/>
          </a:xfrm>
          <a:ln>
            <a:solidFill>
              <a:schemeClr val="tx1"/>
            </a:solidFill>
            <a:miter lim="800000"/>
            <a:headEnd/>
            <a:tailEnd/>
          </a:ln>
        </p:spPr>
        <p:txBody>
          <a:bodyPr>
            <a:normAutofit/>
          </a:bodyPr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2000" b="1" dirty="0" err="1">
                <a:latin typeface="Consolas" panose="020B0609020204030204" pitchFamily="49" charset="0"/>
              </a:rPr>
              <a:t>int</a:t>
            </a:r>
            <a:r>
              <a:rPr lang="en-US" sz="2000" b="1" dirty="0">
                <a:latin typeface="Consolas" panose="020B0609020204030204" pitchFamily="49" charset="0"/>
              </a:rPr>
              <a:t> main()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   base *p = new derived;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   delete p;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	return 0;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dirty="0"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sz="2000" b="1" dirty="0">
              <a:latin typeface="Consolas" panose="020B0609020204030204" pitchFamily="49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sz="2000" b="1" u="sng" dirty="0">
                <a:solidFill>
                  <a:srgbClr val="2F1BC7"/>
                </a:solidFill>
                <a:latin typeface="Consolas" panose="020B0609020204030204" pitchFamily="49" charset="0"/>
              </a:rPr>
              <a:t>Output: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sz="1800" b="1" dirty="0">
                <a:solidFill>
                  <a:srgbClr val="2F1BC7"/>
                </a:solidFill>
                <a:latin typeface="Consolas" panose="020B0609020204030204" pitchFamily="49" charset="0"/>
              </a:rPr>
              <a:t>destructing derived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sz="1800" b="1" dirty="0">
                <a:solidFill>
                  <a:srgbClr val="2F1BC7"/>
                </a:solidFill>
                <a:latin typeface="Consolas" panose="020B0609020204030204" pitchFamily="49" charset="0"/>
              </a:rPr>
              <a:t>destructing base</a:t>
            </a:r>
          </a:p>
        </p:txBody>
      </p:sp>
      <p:sp>
        <p:nvSpPr>
          <p:cNvPr id="13317" name="Text Box 5"/>
          <p:cNvSpPr txBox="1">
            <a:spLocks noChangeArrowheads="1"/>
          </p:cNvSpPr>
          <p:nvPr/>
        </p:nvSpPr>
        <p:spPr bwMode="auto">
          <a:xfrm>
            <a:off x="2133600" y="5867400"/>
            <a:ext cx="525780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sz="3400" b="1" dirty="0">
                <a:solidFill>
                  <a:srgbClr val="008000"/>
                </a:solidFill>
                <a:latin typeface="+mj-lt"/>
              </a:rPr>
              <a:t>Using virtual destructor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CA1FA7-4974-4D06-A50E-675542D32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2CBD0-4E8A-462D-9424-859647FC3ED0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35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2CD5E-D67B-9B51-665B-A687144A07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8600" y="0"/>
            <a:ext cx="5292436" cy="68718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print(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808080"/>
                </a:solidFill>
                <a:latin typeface="Consolas" panose="020B0609020204030204" pitchFamily="49" charset="0"/>
              </a:rPr>
              <a:t>b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 { 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A31515"/>
                </a:solidFill>
                <a:latin typeface="Consolas" panose="020B0609020204030204" pitchFamily="49" charset="0"/>
              </a:rPr>
              <a:t>"Print class A"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PK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~A() {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A31515"/>
                </a:solidFill>
                <a:latin typeface="Consolas" panose="020B0609020204030204" pitchFamily="49" charset="0"/>
              </a:rPr>
              <a:t>"A's destructor"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PK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}</a:t>
            </a:r>
          </a:p>
          <a:p>
            <a:pPr marL="0" indent="0">
              <a:buNone/>
            </a:pPr>
            <a:r>
              <a:rPr lang="en-PK" sz="11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: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print(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808080"/>
                </a:solidFill>
                <a:latin typeface="Consolas" panose="020B0609020204030204" pitchFamily="49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=0)   { 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A31515"/>
                </a:solidFill>
                <a:latin typeface="Consolas" panose="020B0609020204030204" pitchFamily="49" charset="0"/>
              </a:rPr>
              <a:t>"Print class B"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PK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~B() {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A31515"/>
                </a:solidFill>
                <a:latin typeface="Consolas" panose="020B0609020204030204" pitchFamily="49" charset="0"/>
              </a:rPr>
              <a:t>"B's destructor"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PK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PK" sz="11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: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~C() {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A31515"/>
                </a:solidFill>
                <a:latin typeface="Consolas" panose="020B0609020204030204" pitchFamily="49" charset="0"/>
              </a:rPr>
              <a:t>"C's destructor"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PK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PK" sz="11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*b=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* a=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delete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a;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delete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b;</a:t>
            </a:r>
            <a:endParaRPr lang="en-PK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bb;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aa;</a:t>
            </a:r>
          </a:p>
          <a:p>
            <a:pPr marL="0" indent="0">
              <a:buNone/>
            </a:pP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0;</a:t>
            </a:r>
          </a:p>
          <a:p>
            <a:pPr marL="0" indent="0">
              <a:buNone/>
            </a:pPr>
            <a:r>
              <a:rPr lang="en-PK" sz="11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PK" sz="11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14BF90-6514-EDE5-7F3E-452AF2CA6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05400" y="2298455"/>
            <a:ext cx="4038600" cy="45259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For dynamic objects, destructors are called with delete only and in the order of delete statements.</a:t>
            </a:r>
          </a:p>
          <a:p>
            <a:endParaRPr lang="en-US" dirty="0"/>
          </a:p>
          <a:p>
            <a:r>
              <a:rPr lang="en-US" dirty="0"/>
              <a:t>For simple objects (in the same scope) destructors are called in opposite order. i.e. the one declared last is destroyed first.</a:t>
            </a:r>
          </a:p>
          <a:p>
            <a:endParaRPr lang="en-US" dirty="0"/>
          </a:p>
          <a:p>
            <a:r>
              <a:rPr lang="en-US" dirty="0"/>
              <a:t>Without delete, destructor is not called for dynamic objects </a:t>
            </a:r>
            <a:endParaRPr lang="en-P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E04199-E9E9-0974-BC89-298633D08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2CBD0-4E8A-462D-9424-859647FC3ED0}" type="slidenum">
              <a:rPr lang="en-US" smtClean="0"/>
              <a:pPr/>
              <a:t>38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E330C8-E187-1E0F-E647-B003033E4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446" y="0"/>
            <a:ext cx="1881554" cy="229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6125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Classes</a:t>
            </a:r>
          </a:p>
        </p:txBody>
      </p:sp>
      <p:sp>
        <p:nvSpPr>
          <p:cNvPr id="16387" name="Rectangle 10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Classes that </a:t>
            </a:r>
            <a:r>
              <a:rPr lang="en-US" b="1" i="1" dirty="0">
                <a:solidFill>
                  <a:srgbClr val="FF0000"/>
                </a:solidFill>
              </a:rPr>
              <a:t>cannot be instantiated (a class with no objects), because:</a:t>
            </a:r>
          </a:p>
          <a:p>
            <a:pPr lvl="1"/>
            <a:r>
              <a:rPr lang="en-US" dirty="0"/>
              <a:t>It is </a:t>
            </a:r>
            <a:r>
              <a:rPr lang="en-US" b="1" i="1" dirty="0">
                <a:solidFill>
                  <a:srgbClr val="0070C0"/>
                </a:solidFill>
              </a:rPr>
              <a:t>Incomplete</a:t>
            </a:r>
            <a:r>
              <a:rPr lang="en-US" dirty="0"/>
              <a:t>—derived classes must define the </a:t>
            </a:r>
            <a:r>
              <a:rPr lang="ja-JP" altLang="en-US" dirty="0"/>
              <a:t>“</a:t>
            </a:r>
            <a:r>
              <a:rPr lang="en-US" altLang="ja-JP" dirty="0"/>
              <a:t>missing pieces</a:t>
            </a:r>
            <a:r>
              <a:rPr lang="ja-JP" altLang="en-US" dirty="0"/>
              <a:t>”</a:t>
            </a:r>
            <a:endParaRPr lang="en-US" altLang="ja-JP" dirty="0"/>
          </a:p>
          <a:p>
            <a:pPr lvl="1"/>
            <a:r>
              <a:rPr lang="en-US" dirty="0">
                <a:solidFill>
                  <a:srgbClr val="0070C0"/>
                </a:solidFill>
              </a:rPr>
              <a:t>Too generic to define real objects</a:t>
            </a:r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Normally used as base classes and called </a:t>
            </a:r>
            <a:r>
              <a:rPr lang="en-US" dirty="0">
                <a:solidFill>
                  <a:srgbClr val="0070C0"/>
                </a:solidFill>
              </a:rPr>
              <a:t>abstract base classes</a:t>
            </a:r>
          </a:p>
        </p:txBody>
      </p:sp>
      <p:pic>
        <p:nvPicPr>
          <p:cNvPr id="7" name="Picture 2" descr="Abstraction in java example | RealTime achive program - EyeHunts">
            <a:extLst>
              <a:ext uri="{FF2B5EF4-FFF2-40B4-BE49-F238E27FC236}">
                <a16:creationId xmlns:a16="http://schemas.microsoft.com/office/drawing/2014/main" id="{4864AA4A-FF6C-C2B6-1200-4EF2576EED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12915" r="55151" b="8020"/>
          <a:stretch/>
        </p:blipFill>
        <p:spPr bwMode="auto">
          <a:xfrm>
            <a:off x="6650182" y="4987636"/>
            <a:ext cx="2493818" cy="187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7420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 Process</a:t>
            </a:r>
            <a:endParaRPr lang="fr-FR" dirty="0"/>
          </a:p>
        </p:txBody>
      </p:sp>
      <p:sp>
        <p:nvSpPr>
          <p:cNvPr id="4099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Binding is the process to </a:t>
            </a:r>
            <a:r>
              <a:rPr lang="en-US" dirty="0">
                <a:solidFill>
                  <a:srgbClr val="0070C0"/>
                </a:solidFill>
              </a:rPr>
              <a:t>associate variable/ function names with memory addresses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Binding is done for each variable and functions.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functions, it means that matching the call with the right function definition by the compiler. </a:t>
            </a:r>
          </a:p>
          <a:p>
            <a:endParaRPr lang="en-US" dirty="0"/>
          </a:p>
          <a:p>
            <a:endParaRPr lang="en-US" dirty="0"/>
          </a:p>
          <a:p>
            <a:endParaRPr lang="fr-F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0E4D52-1C51-40B5-851D-7F11C4F09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118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Concrete Classes</a:t>
            </a:r>
          </a:p>
        </p:txBody>
      </p:sp>
      <p:sp>
        <p:nvSpPr>
          <p:cNvPr id="16387" name="Rectangle 10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Classes that can be instantiated (have objects)</a:t>
            </a:r>
          </a:p>
          <a:p>
            <a:endParaRPr lang="en-US" dirty="0"/>
          </a:p>
          <a:p>
            <a:r>
              <a:rPr lang="en-US" dirty="0"/>
              <a:t>Must </a:t>
            </a:r>
            <a:r>
              <a:rPr lang="en-US" dirty="0">
                <a:solidFill>
                  <a:srgbClr val="0070C0"/>
                </a:solidFill>
              </a:rPr>
              <a:t>provide implementation for every member function </a:t>
            </a:r>
            <a:r>
              <a:rPr lang="en-US" dirty="0"/>
              <a:t>they define</a:t>
            </a:r>
          </a:p>
        </p:txBody>
      </p:sp>
      <p:pic>
        <p:nvPicPr>
          <p:cNvPr id="7" name="Picture 2" descr="Abstraction in java example | RealTime achive program - EyeHunts">
            <a:extLst>
              <a:ext uri="{FF2B5EF4-FFF2-40B4-BE49-F238E27FC236}">
                <a16:creationId xmlns:a16="http://schemas.microsoft.com/office/drawing/2014/main" id="{EA31A0DA-E237-F899-6E5B-01F894B006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12915" r="55151" b="8020"/>
          <a:stretch/>
        </p:blipFill>
        <p:spPr bwMode="auto">
          <a:xfrm>
            <a:off x="6650182" y="4987636"/>
            <a:ext cx="2493818" cy="187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36705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4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virtual Functions</a:t>
            </a:r>
          </a:p>
        </p:txBody>
      </p:sp>
      <p:sp>
        <p:nvSpPr>
          <p:cNvPr id="17415" name="Rectangle 8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class is made abstract by declaring one or more of its virtual functions to be </a:t>
            </a:r>
            <a:r>
              <a:rPr lang="ja-JP" altLang="en-US" dirty="0"/>
              <a:t>“</a:t>
            </a:r>
            <a:r>
              <a:rPr lang="en-US" altLang="ja-JP" b="1" i="1" dirty="0">
                <a:solidFill>
                  <a:srgbClr val="0070C0"/>
                </a:solidFill>
              </a:rPr>
              <a:t>pure</a:t>
            </a:r>
            <a:r>
              <a:rPr lang="ja-JP" altLang="en-US" dirty="0"/>
              <a:t>”</a:t>
            </a:r>
            <a:endParaRPr lang="en-US" altLang="ja-JP" dirty="0"/>
          </a:p>
          <a:p>
            <a:pPr lvl="1"/>
            <a:r>
              <a:rPr lang="en-US" dirty="0"/>
              <a:t>I.e., by placing "</a:t>
            </a:r>
            <a:r>
              <a:rPr lang="en-US" b="1" dirty="0">
                <a:solidFill>
                  <a:srgbClr val="FF0000"/>
                </a:solidFill>
              </a:rPr>
              <a:t>= 0</a:t>
            </a:r>
            <a:r>
              <a:rPr lang="en-US" dirty="0"/>
              <a:t>" in its declaration</a:t>
            </a:r>
          </a:p>
          <a:p>
            <a:pPr lvl="2"/>
            <a:endParaRPr lang="en-US" dirty="0"/>
          </a:p>
          <a:p>
            <a:r>
              <a:rPr lang="en-US" dirty="0"/>
              <a:t>Example: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b="1" dirty="0">
                <a:latin typeface="Consolas" panose="020B0609020204030204" pitchFamily="49" charset="0"/>
              </a:rPr>
              <a:t>virtual void draw()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= 0</a:t>
            </a:r>
            <a:r>
              <a:rPr lang="en-US" b="1" dirty="0">
                <a:latin typeface="Consolas" panose="020B0609020204030204" pitchFamily="49" charset="0"/>
              </a:rPr>
              <a:t>;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"= 0" is known as a pure </a:t>
            </a:r>
            <a:r>
              <a:rPr lang="en-US" dirty="0" err="1"/>
              <a:t>specifier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Tells compiler that there is </a:t>
            </a:r>
            <a:r>
              <a:rPr lang="en-US" dirty="0">
                <a:solidFill>
                  <a:srgbClr val="0070C0"/>
                </a:solidFill>
              </a:rPr>
              <a:t>no implementation</a:t>
            </a:r>
            <a:r>
              <a:rPr lang="en-US" dirty="0"/>
              <a:t>.</a:t>
            </a:r>
          </a:p>
        </p:txBody>
      </p:sp>
      <p:pic>
        <p:nvPicPr>
          <p:cNvPr id="7" name="Picture 2" descr="Abstraction in java example | RealTime achive program - EyeHunts">
            <a:extLst>
              <a:ext uri="{FF2B5EF4-FFF2-40B4-BE49-F238E27FC236}">
                <a16:creationId xmlns:a16="http://schemas.microsoft.com/office/drawing/2014/main" id="{97EF5E89-7F22-3C24-1528-1165270C2F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12915" r="55151" b="8020"/>
          <a:stretch/>
        </p:blipFill>
        <p:spPr bwMode="auto">
          <a:xfrm>
            <a:off x="6650182" y="4987636"/>
            <a:ext cx="2493818" cy="187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4843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virtual Functions (cont.)</a:t>
            </a:r>
          </a:p>
        </p:txBody>
      </p:sp>
      <p:sp>
        <p:nvSpPr>
          <p:cNvPr id="18435" name="Rectangle 8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 concrete derived class </a:t>
            </a:r>
            <a:r>
              <a:rPr lang="en-US" dirty="0">
                <a:solidFill>
                  <a:srgbClr val="0070C0"/>
                </a:solidFill>
              </a:rPr>
              <a:t>must override all base-class pure virtual functions</a:t>
            </a:r>
          </a:p>
          <a:p>
            <a:pPr lvl="1"/>
            <a:r>
              <a:rPr lang="en-US" dirty="0"/>
              <a:t>with concrete implementations</a:t>
            </a:r>
          </a:p>
          <a:p>
            <a:pPr lvl="2"/>
            <a:endParaRPr lang="en-US" dirty="0"/>
          </a:p>
          <a:p>
            <a:r>
              <a:rPr lang="en-US" dirty="0"/>
              <a:t>If even one pure virtual function is not overridden</a:t>
            </a:r>
          </a:p>
          <a:p>
            <a:pPr lvl="1"/>
            <a:r>
              <a:rPr lang="en-US" dirty="0"/>
              <a:t>the </a:t>
            </a:r>
            <a:r>
              <a:rPr lang="en-US" b="1" i="1" dirty="0">
                <a:solidFill>
                  <a:srgbClr val="0070C0"/>
                </a:solidFill>
              </a:rPr>
              <a:t>derived-class will also be </a:t>
            </a:r>
            <a:r>
              <a:rPr lang="en-US" b="1" i="1" dirty="0">
                <a:solidFill>
                  <a:srgbClr val="FF0000"/>
                </a:solidFill>
              </a:rPr>
              <a:t>abstract</a:t>
            </a:r>
          </a:p>
          <a:p>
            <a:pPr lvl="1"/>
            <a:r>
              <a:rPr lang="en-US" dirty="0"/>
              <a:t>Compiler will refuse to create any objects of the class</a:t>
            </a:r>
          </a:p>
          <a:p>
            <a:pPr lvl="1"/>
            <a:r>
              <a:rPr lang="en-US" dirty="0"/>
              <a:t>Cannot call a constructor</a:t>
            </a:r>
          </a:p>
        </p:txBody>
      </p:sp>
      <p:pic>
        <p:nvPicPr>
          <p:cNvPr id="7" name="Picture 2" descr="Abstraction in java example | RealTime achive program - EyeHunts">
            <a:extLst>
              <a:ext uri="{FF2B5EF4-FFF2-40B4-BE49-F238E27FC236}">
                <a16:creationId xmlns:a16="http://schemas.microsoft.com/office/drawing/2014/main" id="{70D8F41F-FC4F-9A68-C536-ACEC33E022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12915" r="55151" b="8020"/>
          <a:stretch/>
        </p:blipFill>
        <p:spPr bwMode="auto">
          <a:xfrm>
            <a:off x="6650182" y="4987636"/>
            <a:ext cx="2493818" cy="187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25326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virtual Functions (cont.)</a:t>
            </a:r>
          </a:p>
        </p:txBody>
      </p:sp>
      <p:sp>
        <p:nvSpPr>
          <p:cNvPr id="18435" name="Rectangle 8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//abstract class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//pure virtual function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virtual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= 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foo()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"A's foo"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 {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//automatically virtual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"B's 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objA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//ERROR, cannot create object of abstract class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* a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//dynamic polymorphism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a-&gt;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//calls B's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func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A3AD3A1F-87AD-F41B-69C7-E95111477A99}"/>
              </a:ext>
            </a:extLst>
          </p:cNvPr>
          <p:cNvSpPr/>
          <p:nvPr/>
        </p:nvSpPr>
        <p:spPr>
          <a:xfrm>
            <a:off x="5347854" y="932815"/>
            <a:ext cx="3643745" cy="2193533"/>
          </a:xfrm>
          <a:prstGeom prst="cloudCallou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 class with </a:t>
            </a:r>
            <a:r>
              <a:rPr lang="en-US" b="1" dirty="0">
                <a:solidFill>
                  <a:srgbClr val="FF0000"/>
                </a:solidFill>
              </a:rPr>
              <a:t>even one pure virtual function </a:t>
            </a:r>
            <a:r>
              <a:rPr lang="en-US" b="1" dirty="0">
                <a:solidFill>
                  <a:schemeClr val="tx1"/>
                </a:solidFill>
              </a:rPr>
              <a:t>is an </a:t>
            </a:r>
            <a:r>
              <a:rPr lang="en-US" b="1" dirty="0">
                <a:solidFill>
                  <a:srgbClr val="FF0000"/>
                </a:solidFill>
              </a:rPr>
              <a:t>abstract class</a:t>
            </a:r>
            <a:endParaRPr lang="en-P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5069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virtual Functions (cont.)</a:t>
            </a:r>
          </a:p>
        </p:txBody>
      </p:sp>
      <p:sp>
        <p:nvSpPr>
          <p:cNvPr id="18435" name="Rectangle 8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//abstract class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//pure virtual function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virtual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 = 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foo()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"A's foo"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&lt;&lt;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	//does not override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() also an abstract class now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	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* a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B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 </a:t>
            </a: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//ERROR, B is abstract</a:t>
            </a:r>
          </a:p>
          <a:p>
            <a:pPr marL="0" indent="0">
              <a:buNone/>
            </a:pPr>
            <a:r>
              <a:rPr lang="en-PK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7130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it does not make sense for </a:t>
            </a:r>
            <a:r>
              <a:rPr lang="en-US" dirty="0">
                <a:solidFill>
                  <a:srgbClr val="0070C0"/>
                </a:solidFill>
              </a:rPr>
              <a:t>base class to have an implementation of a function</a:t>
            </a:r>
          </a:p>
          <a:p>
            <a:pPr lvl="1"/>
            <a:endParaRPr lang="en-US" dirty="0"/>
          </a:p>
          <a:p>
            <a:r>
              <a:rPr lang="en-US" dirty="0"/>
              <a:t>Software design requires </a:t>
            </a:r>
            <a:r>
              <a:rPr lang="en-US" i="1" dirty="0">
                <a:solidFill>
                  <a:srgbClr val="0070C0"/>
                </a:solidFill>
              </a:rPr>
              <a:t>all concrete derived classes to implement their own function</a:t>
            </a:r>
          </a:p>
          <a:p>
            <a:endParaRPr lang="en-US" dirty="0"/>
          </a:p>
        </p:txBody>
      </p:sp>
      <p:pic>
        <p:nvPicPr>
          <p:cNvPr id="7" name="Picture 2" descr="Abstraction in java example | RealTime achive program - EyeHunts">
            <a:extLst>
              <a:ext uri="{FF2B5EF4-FFF2-40B4-BE49-F238E27FC236}">
                <a16:creationId xmlns:a16="http://schemas.microsoft.com/office/drawing/2014/main" id="{593EF473-E412-90E0-EA51-B10BF5B8FD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12915" r="55151" b="8020"/>
          <a:stretch/>
        </p:blipFill>
        <p:spPr bwMode="auto">
          <a:xfrm>
            <a:off x="6650182" y="4987636"/>
            <a:ext cx="2493818" cy="187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15857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Want to do This?</a:t>
            </a:r>
          </a:p>
        </p:txBody>
      </p:sp>
      <p:sp>
        <p:nvSpPr>
          <p:cNvPr id="20483" name="Rectangle 8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define a </a:t>
            </a:r>
            <a:r>
              <a:rPr lang="en-US" dirty="0">
                <a:solidFill>
                  <a:srgbClr val="0070C0"/>
                </a:solidFill>
              </a:rPr>
              <a:t>common public interface </a:t>
            </a:r>
            <a:r>
              <a:rPr lang="en-US" dirty="0"/>
              <a:t>for the various classes in a class hierarchy</a:t>
            </a:r>
          </a:p>
          <a:p>
            <a:pPr lvl="2"/>
            <a:r>
              <a:rPr lang="en-US" sz="2400" dirty="0"/>
              <a:t>Achieve </a:t>
            </a:r>
            <a:r>
              <a:rPr lang="en-US" sz="2400" i="1" dirty="0">
                <a:solidFill>
                  <a:srgbClr val="FF0000"/>
                </a:solidFill>
              </a:rPr>
              <a:t>dynamic polymorphism</a:t>
            </a:r>
          </a:p>
          <a:p>
            <a:pPr lvl="2"/>
            <a:endParaRPr lang="en-US" sz="2400" dirty="0"/>
          </a:p>
          <a:p>
            <a:r>
              <a:rPr lang="en-US" dirty="0"/>
              <a:t>The heart of object-oriented programming</a:t>
            </a:r>
          </a:p>
          <a:p>
            <a:pPr lvl="2"/>
            <a:endParaRPr lang="en-US" dirty="0"/>
          </a:p>
          <a:p>
            <a:r>
              <a:rPr lang="en-US" dirty="0"/>
              <a:t>Simplifies a lot of big software systems</a:t>
            </a:r>
          </a:p>
          <a:p>
            <a:pPr lvl="2"/>
            <a:r>
              <a:rPr lang="en-US" sz="2400" dirty="0"/>
              <a:t>Enables code re-use in a major way</a:t>
            </a:r>
          </a:p>
          <a:p>
            <a:pPr lvl="2"/>
            <a:r>
              <a:rPr lang="en-US" sz="2400" dirty="0"/>
              <a:t>Readable, maintainable, adaptable code</a:t>
            </a:r>
          </a:p>
        </p:txBody>
      </p:sp>
      <p:pic>
        <p:nvPicPr>
          <p:cNvPr id="1026" name="Picture 2" descr="Abstraction in java example | RealTime achive program - EyeHunts">
            <a:extLst>
              <a:ext uri="{FF2B5EF4-FFF2-40B4-BE49-F238E27FC236}">
                <a16:creationId xmlns:a16="http://schemas.microsoft.com/office/drawing/2014/main" id="{EFFF076D-9235-7D06-6E7C-ACC135164F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" t="12915" r="55151" b="8020"/>
          <a:stretch/>
        </p:blipFill>
        <p:spPr bwMode="auto">
          <a:xfrm>
            <a:off x="6650182" y="4987636"/>
            <a:ext cx="2493818" cy="1870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4397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Compile-time Binding (Static Binding)</a:t>
            </a:r>
            <a:endParaRPr lang="fr-FR" dirty="0"/>
          </a:p>
        </p:txBody>
      </p:sp>
      <p:sp>
        <p:nvSpPr>
          <p:cNvPr id="4099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Compile-time binding is to associate a function's name with the entry point (start memory address) of the function </a:t>
            </a:r>
            <a:r>
              <a:rPr lang="en-US" dirty="0">
                <a:solidFill>
                  <a:srgbClr val="0070C0"/>
                </a:solidFill>
              </a:rPr>
              <a:t>at compile time </a:t>
            </a:r>
            <a:r>
              <a:rPr lang="en-US" dirty="0"/>
              <a:t>(also called </a:t>
            </a:r>
            <a:r>
              <a:rPr lang="en-US" dirty="0">
                <a:solidFill>
                  <a:srgbClr val="FF0000"/>
                </a:solidFill>
              </a:rPr>
              <a:t>early binding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endParaRPr lang="fr-FR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1D4ED-E039-4D91-82A9-4C3999174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14" y="2819400"/>
            <a:ext cx="8496528" cy="365760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6400800" y="4800600"/>
            <a:ext cx="2438399" cy="584775"/>
            <a:chOff x="6400800" y="4800600"/>
            <a:chExt cx="2438399" cy="584775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6400800" y="4953000"/>
              <a:ext cx="457200" cy="0"/>
            </a:xfrm>
            <a:prstGeom prst="straightConnector1">
              <a:avLst/>
            </a:prstGeom>
            <a:ln w="381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6858000" y="4800600"/>
              <a:ext cx="19811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panose="020B0609020204030204" pitchFamily="49" charset="0"/>
                </a:rPr>
                <a:t>Start address if </a:t>
              </a:r>
            </a:p>
            <a:p>
              <a:r>
                <a:rPr lang="en-US" sz="1600" b="1" dirty="0" err="1">
                  <a:latin typeface="Consolas" panose="020B0609020204030204" pitchFamily="49" charset="0"/>
                </a:rPr>
                <a:t>sayHi</a:t>
              </a:r>
              <a:r>
                <a:rPr lang="en-US" sz="1600" b="1" dirty="0">
                  <a:latin typeface="Consolas" panose="020B0609020204030204" pitchFamily="49" charset="0"/>
                </a:rPr>
                <a:t>() function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324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Run-time Binding (Dynamic Binding)</a:t>
            </a:r>
            <a:endParaRPr lang="fr-FR" dirty="0"/>
          </a:p>
        </p:txBody>
      </p:sp>
      <p:sp>
        <p:nvSpPr>
          <p:cNvPr id="4099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Run-time binding is to associate a function's name with the entry point (start memory address) of the function </a:t>
            </a:r>
            <a:r>
              <a:rPr lang="en-US" dirty="0">
                <a:solidFill>
                  <a:srgbClr val="0070C0"/>
                </a:solidFill>
              </a:rPr>
              <a:t>at run time </a:t>
            </a:r>
            <a:r>
              <a:rPr lang="en-US" dirty="0"/>
              <a:t>(also called </a:t>
            </a:r>
            <a:r>
              <a:rPr lang="en-US" dirty="0">
                <a:solidFill>
                  <a:srgbClr val="FF0000"/>
                </a:solidFill>
              </a:rPr>
              <a:t>late binding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C++ provides both compile-time and run-time bindings: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Non-Virtual functions </a:t>
            </a:r>
            <a:r>
              <a:rPr lang="en-US" dirty="0"/>
              <a:t>(you have implemented so far) are </a:t>
            </a:r>
            <a:r>
              <a:rPr lang="en-US" dirty="0" err="1"/>
              <a:t>binded</a:t>
            </a:r>
            <a:r>
              <a:rPr lang="en-US" dirty="0"/>
              <a:t> at </a:t>
            </a:r>
            <a:r>
              <a:rPr lang="en-US" dirty="0">
                <a:solidFill>
                  <a:srgbClr val="0070C0"/>
                </a:solidFill>
              </a:rPr>
              <a:t>compile time</a:t>
            </a:r>
            <a:endParaRPr lang="en-US" dirty="0"/>
          </a:p>
          <a:p>
            <a:pPr lvl="1"/>
            <a:r>
              <a:rPr lang="en-US" dirty="0"/>
              <a:t>Virtual functions (in C++) are </a:t>
            </a:r>
            <a:r>
              <a:rPr lang="en-US" dirty="0" err="1">
                <a:solidFill>
                  <a:srgbClr val="FF0000"/>
                </a:solidFill>
              </a:rPr>
              <a:t>binded</a:t>
            </a:r>
            <a:r>
              <a:rPr lang="en-US" dirty="0">
                <a:solidFill>
                  <a:srgbClr val="FF0000"/>
                </a:solidFill>
              </a:rPr>
              <a:t> at run-time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r>
              <a:rPr lang="en-US" dirty="0"/>
              <a:t>Why virtual functions are used?</a:t>
            </a:r>
          </a:p>
          <a:p>
            <a:pPr lvl="1"/>
            <a:r>
              <a:rPr lang="en-US" dirty="0"/>
              <a:t>To implement Polymorphism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32F40E-80C3-43F9-9DD0-F41CEFEF4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320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E553F-09C6-FF31-3C6E-CE8C21887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Polymorphism</a:t>
            </a:r>
            <a:endParaRPr lang="en-P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AF0AEB-051A-6669-5C3C-5C2000EA02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BEBD011-507D-9FD7-A810-77577910576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1600" y="1976431"/>
            <a:ext cx="7216719" cy="49244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defTabSz="914400">
              <a:buNone/>
            </a:pPr>
            <a:r>
              <a:rPr lang="en-US" altLang="en-PK" sz="1600" dirty="0">
                <a:solidFill>
                  <a:srgbClr val="008200"/>
                </a:solidFill>
                <a:latin typeface="Consolas" panose="020B0609020204030204" pitchFamily="49" charset="0"/>
              </a:rPr>
              <a:t>//Function Overloading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PK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SomeClass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function with 1 int parameter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PK" altLang="en-PK" sz="1600" b="1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x)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"value of x is "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&lt;&lt; x &lt;&lt; 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function with same name but 1 double parameter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PK" altLang="en-PK" sz="1600" b="1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x)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"value of x is "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&lt;&lt; x &lt;&lt; 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function with same name and 2 int parameters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PK" altLang="en-PK" sz="1600" b="1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x, </a:t>
            </a:r>
            <a:r>
              <a:rPr kumimoji="0" lang="en-PK" altLang="en-PK" sz="1600" b="1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y)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"value of x and y is "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&lt;&lt; x &lt;&lt;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&lt;&lt; y &lt;&lt; 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CAF556-7C9F-1FE3-A076-C3415B796001}"/>
              </a:ext>
            </a:extLst>
          </p:cNvPr>
          <p:cNvSpPr txBox="1"/>
          <p:nvPr/>
        </p:nvSpPr>
        <p:spPr>
          <a:xfrm>
            <a:off x="5144187" y="9408"/>
            <a:ext cx="3999813" cy="384720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PK" altLang="en-PK" sz="11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PK" altLang="en-PK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1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main() {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PK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SomeClass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obj1;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The first '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' is called 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obj1.func(7);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The second '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' is called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obj1.func(9.132);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The third '</a:t>
            </a:r>
            <a:r>
              <a:rPr kumimoji="0" lang="en-PK" altLang="en-PK" sz="1600" b="0" i="0" u="none" strike="noStrike" cap="none" normalizeH="0" baseline="0" dirty="0" err="1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' is called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obj1.func(85,64);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PK" altLang="en-PK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en-PK" altLang="en-PK" sz="105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0;</a:t>
            </a:r>
            <a:endParaRPr kumimoji="0" lang="en-PK" altLang="en-PK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PK" altLang="en-PK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PK" altLang="en-PK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566552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Dynamic Polymorphism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is an </a:t>
            </a:r>
            <a:r>
              <a:rPr lang="en-US" dirty="0">
                <a:solidFill>
                  <a:srgbClr val="0070C0"/>
                </a:solidFill>
              </a:rPr>
              <a:t>inheritance hierarchy</a:t>
            </a:r>
          </a:p>
          <a:p>
            <a:endParaRPr lang="en-US" dirty="0"/>
          </a:p>
          <a:p>
            <a:r>
              <a:rPr lang="en-US" dirty="0"/>
              <a:t>There is a pointer/reference of base class type that can point/refer to </a:t>
            </a:r>
            <a:r>
              <a:rPr lang="en-US" dirty="0">
                <a:solidFill>
                  <a:srgbClr val="0070C0"/>
                </a:solidFill>
              </a:rPr>
              <a:t>derived class objects</a:t>
            </a:r>
          </a:p>
          <a:p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3DAC72-8E65-4EFB-9E83-2ED37F6763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917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Derived Classes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C++ allows base class pointers or references to point/refer to both </a:t>
            </a:r>
            <a:r>
              <a:rPr lang="en-US" dirty="0">
                <a:solidFill>
                  <a:srgbClr val="0070C0"/>
                </a:solidFill>
              </a:rPr>
              <a:t>base class objects </a:t>
            </a:r>
            <a:r>
              <a:rPr lang="en-US" dirty="0"/>
              <a:t>and also all </a:t>
            </a:r>
            <a:r>
              <a:rPr lang="en-US" dirty="0">
                <a:solidFill>
                  <a:srgbClr val="0070C0"/>
                </a:solidFill>
              </a:rPr>
              <a:t>derived class objects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Let’s assume:</a:t>
            </a:r>
          </a:p>
          <a:p>
            <a:pPr marL="457200" lvl="1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70C0"/>
                </a:solidFill>
              </a:rPr>
              <a:t>Base</a:t>
            </a:r>
            <a:r>
              <a:rPr lang="en-US" dirty="0"/>
              <a:t> { … };</a:t>
            </a:r>
          </a:p>
          <a:p>
            <a:pPr marL="457200" lvl="1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B050"/>
                </a:solidFill>
              </a:rPr>
              <a:t>Derived</a:t>
            </a:r>
            <a:r>
              <a:rPr lang="en-US" dirty="0"/>
              <a:t> : public </a:t>
            </a:r>
            <a:r>
              <a:rPr lang="en-US" dirty="0">
                <a:solidFill>
                  <a:srgbClr val="0070C0"/>
                </a:solidFill>
              </a:rPr>
              <a:t>Base</a:t>
            </a:r>
            <a:r>
              <a:rPr lang="en-US" dirty="0"/>
              <a:t> { … };</a:t>
            </a:r>
          </a:p>
          <a:p>
            <a:pPr lvl="1"/>
            <a:endParaRPr lang="en-US" dirty="0"/>
          </a:p>
          <a:p>
            <a:r>
              <a:rPr lang="en-US" dirty="0"/>
              <a:t>Then, we can write: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</a:rPr>
              <a:t>Base</a:t>
            </a:r>
            <a:r>
              <a:rPr lang="en-US" dirty="0"/>
              <a:t> *p1;   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B050"/>
                </a:solidFill>
              </a:rPr>
              <a:t>Derived</a:t>
            </a:r>
            <a:r>
              <a:rPr lang="en-US" dirty="0"/>
              <a:t> </a:t>
            </a:r>
            <a:r>
              <a:rPr lang="en-US" dirty="0" err="1"/>
              <a:t>d_obj</a:t>
            </a:r>
            <a:r>
              <a:rPr lang="en-US" dirty="0"/>
              <a:t>;       p1 = &amp;</a:t>
            </a:r>
            <a:r>
              <a:rPr lang="en-US" dirty="0" err="1"/>
              <a:t>d_obj</a:t>
            </a:r>
            <a:r>
              <a:rPr lang="en-US" dirty="0"/>
              <a:t>;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70C0"/>
                </a:solidFill>
              </a:rPr>
              <a:t>Base</a:t>
            </a:r>
            <a:r>
              <a:rPr lang="en-US" dirty="0"/>
              <a:t> *p2 = new Derived;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8CB6AD-0819-4D61-ACF2-639F57F4FD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E64EF48-182C-7C47-A231-DEA5E3B0FF2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988697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VV_Template">
  <a:themeElements>
    <a:clrScheme name="Custom 2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006EC6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Leere Prä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14698</TotalTime>
  <Words>3752</Words>
  <Application>Microsoft Office PowerPoint</Application>
  <PresentationFormat>On-screen Show (4:3)</PresentationFormat>
  <Paragraphs>706</Paragraphs>
  <Slides>46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46</vt:i4>
      </vt:variant>
      <vt:variant>
        <vt:lpstr>Custom Shows</vt:lpstr>
      </vt:variant>
      <vt:variant>
        <vt:i4>1</vt:i4>
      </vt:variant>
    </vt:vector>
  </HeadingPairs>
  <TitlesOfParts>
    <vt:vector size="57" baseType="lpstr">
      <vt:lpstr>Arial</vt:lpstr>
      <vt:lpstr>Calibri</vt:lpstr>
      <vt:lpstr>Comic Sans MS</vt:lpstr>
      <vt:lpstr>Consolas</vt:lpstr>
      <vt:lpstr>Courier New</vt:lpstr>
      <vt:lpstr>Roboto</vt:lpstr>
      <vt:lpstr>Times New Roman</vt:lpstr>
      <vt:lpstr>template</vt:lpstr>
      <vt:lpstr>SVV_Template</vt:lpstr>
      <vt:lpstr>1_template</vt:lpstr>
      <vt:lpstr>PowerPoint Presentation</vt:lpstr>
      <vt:lpstr>Polymorphism</vt:lpstr>
      <vt:lpstr>Polymorphism</vt:lpstr>
      <vt:lpstr>Binding Process</vt:lpstr>
      <vt:lpstr>Compile-time Binding (Static Binding)</vt:lpstr>
      <vt:lpstr>Run-time Binding (Dynamic Binding)</vt:lpstr>
      <vt:lpstr>Static Polymorphism</vt:lpstr>
      <vt:lpstr>Dynamic Polymorphism</vt:lpstr>
      <vt:lpstr>Pointers to Derived Classes</vt:lpstr>
      <vt:lpstr>Pointers to Derived Classes (contd.)</vt:lpstr>
      <vt:lpstr>Pointers to Derived Classes (contd.)</vt:lpstr>
      <vt:lpstr>Pointers to Derived Classes (contd.)</vt:lpstr>
      <vt:lpstr>Pointer of Base Class</vt:lpstr>
      <vt:lpstr>Reference of Base Class</vt:lpstr>
      <vt:lpstr>Pointer of Base Class</vt:lpstr>
      <vt:lpstr>Summary – Based and Derived Class Pointers</vt:lpstr>
      <vt:lpstr>Dynamic Polymorphism</vt:lpstr>
      <vt:lpstr>Virtual Functions</vt:lpstr>
      <vt:lpstr>Virtual Functions</vt:lpstr>
      <vt:lpstr>Virtual function</vt:lpstr>
      <vt:lpstr>Virtual function</vt:lpstr>
      <vt:lpstr>Virtual function</vt:lpstr>
      <vt:lpstr>Virtual function</vt:lpstr>
      <vt:lpstr>Virtual function with Multilevel Inheritance</vt:lpstr>
      <vt:lpstr>Virtual function with Multilevel Inheritance</vt:lpstr>
      <vt:lpstr>Virtual function with Multilevel Inheritance</vt:lpstr>
      <vt:lpstr>Virtual Functions</vt:lpstr>
      <vt:lpstr>Virtual Functions based Shapes</vt:lpstr>
      <vt:lpstr>Virtual Functions</vt:lpstr>
      <vt:lpstr>Virtual Functions</vt:lpstr>
      <vt:lpstr>With Multiple Inheritance</vt:lpstr>
      <vt:lpstr>Benefits of Polymorphism</vt:lpstr>
      <vt:lpstr>Pointers to Derived Classes</vt:lpstr>
      <vt:lpstr>Dynamic Polymorphism Example (using Base Class’s Pointers and References)</vt:lpstr>
      <vt:lpstr>Virtual Destructors</vt:lpstr>
      <vt:lpstr>Virtual Destructors (contd.)</vt:lpstr>
      <vt:lpstr>Virtual Destructors (contd.)</vt:lpstr>
      <vt:lpstr>PowerPoint Presentation</vt:lpstr>
      <vt:lpstr>Abstract Classes</vt:lpstr>
      <vt:lpstr>Concrete Classes</vt:lpstr>
      <vt:lpstr>Pure virtual Functions</vt:lpstr>
      <vt:lpstr>Pure virtual Functions (cont.)</vt:lpstr>
      <vt:lpstr>Pure virtual Functions (cont.)</vt:lpstr>
      <vt:lpstr>Pure virtual Functions (cont.)</vt:lpstr>
      <vt:lpstr>Purpose</vt:lpstr>
      <vt:lpstr>Why Do we Want to do This?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406 – Web Programming</dc:title>
  <dc:creator>Hassan Sartaj</dc:creator>
  <cp:lastModifiedBy>hira naveed</cp:lastModifiedBy>
  <cp:revision>927</cp:revision>
  <dcterms:created xsi:type="dcterms:W3CDTF">2020-01-19T18:42:10Z</dcterms:created>
  <dcterms:modified xsi:type="dcterms:W3CDTF">2022-06-05T12:33:38Z</dcterms:modified>
</cp:coreProperties>
</file>